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9" r:id="rId6"/>
    <p:sldId id="258" r:id="rId7"/>
    <p:sldId id="257" r:id="rId8"/>
    <p:sldId id="260" r:id="rId9"/>
    <p:sldId id="273" r:id="rId10"/>
    <p:sldId id="262" r:id="rId11"/>
    <p:sldId id="263" r:id="rId12"/>
    <p:sldId id="271" r:id="rId13"/>
    <p:sldId id="265" r:id="rId14"/>
    <p:sldId id="270" r:id="rId15"/>
    <p:sldId id="266" r:id="rId16"/>
    <p:sldId id="267" r:id="rId17"/>
    <p:sldId id="268" r:id="rId18"/>
    <p:sldId id="269" r:id="rId19"/>
    <p:sldId id="274" r:id="rId20"/>
    <p:sldId id="272" r:id="rId21"/>
  </p:sldIdLst>
  <p:sldSz cx="12192000" cy="6858000"/>
  <p:notesSz cx="6858000" cy="103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hi Hassan" initials="FH" lastIdx="22" clrIdx="0">
    <p:extLst>
      <p:ext uri="{19B8F6BF-5375-455C-9EA6-DF929625EA0E}">
        <p15:presenceInfo xmlns:p15="http://schemas.microsoft.com/office/powerpoint/2012/main" userId="95a64bbf95368b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95" autoAdjust="0"/>
    <p:restoredTop sz="77986" autoAdjust="0"/>
  </p:normalViewPr>
  <p:slideViewPr>
    <p:cSldViewPr snapToGrid="0">
      <p:cViewPr varScale="1">
        <p:scale>
          <a:sx n="52" d="100"/>
          <a:sy n="52" d="100"/>
        </p:scale>
        <p:origin x="7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844C0-A217-4A5A-ABE6-8EEEDCC407D5}" type="datetimeFigureOut">
              <a:rPr lang="en-US" smtClean="0"/>
              <a:t>9/15/2019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F1CF7-982E-4973-BBB9-2BA0CB72B800}" type="slidenum">
              <a:rPr lang="en-US" smtClean="0"/>
              <a:t>‹#›</a:t>
            </a:fld>
            <a:endParaRPr lang="en-US"/>
          </a:p>
        </p:txBody>
      </p:sp>
    </p:spTree>
    <p:extLst>
      <p:ext uri="{BB962C8B-B14F-4D97-AF65-F5344CB8AC3E}">
        <p14:creationId xmlns:p14="http://schemas.microsoft.com/office/powerpoint/2010/main" val="80588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cademic.oup.com/jn/article/132/7/2059/468743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F1CF7-982E-4973-BBB9-2BA0CB72B800}" type="slidenum">
              <a:rPr lang="en-US" smtClean="0"/>
              <a:t>1</a:t>
            </a:fld>
            <a:endParaRPr lang="en-US"/>
          </a:p>
        </p:txBody>
      </p:sp>
    </p:spTree>
    <p:extLst>
      <p:ext uri="{BB962C8B-B14F-4D97-AF65-F5344CB8AC3E}">
        <p14:creationId xmlns:p14="http://schemas.microsoft.com/office/powerpoint/2010/main" val="383046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Misperceptions about the health effects of family planning, men's opposition to contraceptive use, structural obstacles, etc.  </a:t>
            </a:r>
          </a:p>
          <a:p>
            <a:r>
              <a:rPr lang="en-US" dirty="0">
                <a:cs typeface="Calibri"/>
              </a:rPr>
              <a:t>Intersectionality—the overlapping categories of social identities such as gender, race, class, </a:t>
            </a:r>
            <a:r>
              <a:rPr lang="en-US" dirty="0" err="1">
                <a:cs typeface="Calibri"/>
              </a:rPr>
              <a:t>disabilitiy</a:t>
            </a:r>
            <a:r>
              <a:rPr lang="en-US" dirty="0">
                <a:cs typeface="Calibri"/>
              </a:rPr>
              <a:t> status, sexual orientation and related structures of oppression and discrimination.  A shared history of daily experience of discrimination among patients of color might negatively influence their health outcomes and feelings about healthcare systems.  This may be expressed as avoiding care, </a:t>
            </a:r>
            <a:r>
              <a:rPr lang="en-US" dirty="0" err="1">
                <a:cs typeface="Calibri"/>
              </a:rPr>
              <a:t>mistructing</a:t>
            </a:r>
            <a:r>
              <a:rPr lang="en-US" dirty="0">
                <a:cs typeface="Calibri"/>
              </a:rPr>
              <a:t> healthcare providers, or not following recommended treatments.  </a:t>
            </a:r>
            <a:endParaRPr lang="en-US"/>
          </a:p>
        </p:txBody>
      </p:sp>
      <p:sp>
        <p:nvSpPr>
          <p:cNvPr id="4" name="Slide Number Placeholder 3"/>
          <p:cNvSpPr>
            <a:spLocks noGrp="1"/>
          </p:cNvSpPr>
          <p:nvPr>
            <p:ph type="sldNum" sz="quarter" idx="5"/>
          </p:nvPr>
        </p:nvSpPr>
        <p:spPr/>
        <p:txBody>
          <a:bodyPr/>
          <a:lstStyle/>
          <a:p>
            <a:fld id="{E86F1CF7-982E-4973-BBB9-2BA0CB72B800}" type="slidenum">
              <a:rPr lang="en-US" smtClean="0"/>
              <a:t>15</a:t>
            </a:fld>
            <a:endParaRPr lang="en-US"/>
          </a:p>
        </p:txBody>
      </p:sp>
    </p:spTree>
    <p:extLst>
      <p:ext uri="{BB962C8B-B14F-4D97-AF65-F5344CB8AC3E}">
        <p14:creationId xmlns:p14="http://schemas.microsoft.com/office/powerpoint/2010/main" val="232257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F1CF7-982E-4973-BBB9-2BA0CB72B800}" type="slidenum">
              <a:rPr lang="en-US" smtClean="0"/>
              <a:t>4</a:t>
            </a:fld>
            <a:endParaRPr lang="en-US"/>
          </a:p>
        </p:txBody>
      </p:sp>
    </p:spTree>
    <p:extLst>
      <p:ext uri="{BB962C8B-B14F-4D97-AF65-F5344CB8AC3E}">
        <p14:creationId xmlns:p14="http://schemas.microsoft.com/office/powerpoint/2010/main" val="379244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F1CF7-982E-4973-BBB9-2BA0CB72B800}" type="slidenum">
              <a:rPr lang="en-US" smtClean="0"/>
              <a:t>7</a:t>
            </a:fld>
            <a:endParaRPr lang="en-US"/>
          </a:p>
        </p:txBody>
      </p:sp>
    </p:spTree>
    <p:extLst>
      <p:ext uri="{BB962C8B-B14F-4D97-AF65-F5344CB8AC3E}">
        <p14:creationId xmlns:p14="http://schemas.microsoft.com/office/powerpoint/2010/main" val="399036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Disparities may be a result of events that preceded access to subspecialty care, poor adherence, or healthcare delivery system differences</a:t>
            </a:r>
          </a:p>
          <a:p>
            <a:r>
              <a:rPr lang="en-US" dirty="0">
                <a:cs typeface="Calibri"/>
              </a:rPr>
              <a:t>Epidemiology, risk of exposure, degree of susceptibility affecting course and outcome of a disease</a:t>
            </a:r>
          </a:p>
        </p:txBody>
      </p:sp>
      <p:sp>
        <p:nvSpPr>
          <p:cNvPr id="4" name="Slide Number Placeholder 3"/>
          <p:cNvSpPr>
            <a:spLocks noGrp="1"/>
          </p:cNvSpPr>
          <p:nvPr>
            <p:ph type="sldNum" sz="quarter" idx="5"/>
          </p:nvPr>
        </p:nvSpPr>
        <p:spPr/>
        <p:txBody>
          <a:bodyPr/>
          <a:lstStyle/>
          <a:p>
            <a:fld id="{E86F1CF7-982E-4973-BBB9-2BA0CB72B800}" type="slidenum">
              <a:rPr lang="en-US" smtClean="0"/>
              <a:t>8</a:t>
            </a:fld>
            <a:endParaRPr lang="en-US"/>
          </a:p>
        </p:txBody>
      </p:sp>
    </p:spTree>
    <p:extLst>
      <p:ext uri="{BB962C8B-B14F-4D97-AF65-F5344CB8AC3E}">
        <p14:creationId xmlns:p14="http://schemas.microsoft.com/office/powerpoint/2010/main" val="95120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F1CF7-982E-4973-BBB9-2BA0CB72B800}" type="slidenum">
              <a:rPr lang="en-US" smtClean="0"/>
              <a:t>9</a:t>
            </a:fld>
            <a:endParaRPr lang="en-US"/>
          </a:p>
        </p:txBody>
      </p:sp>
    </p:spTree>
    <p:extLst>
      <p:ext uri="{BB962C8B-B14F-4D97-AF65-F5344CB8AC3E}">
        <p14:creationId xmlns:p14="http://schemas.microsoft.com/office/powerpoint/2010/main" val="199618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86F1CF7-982E-4973-BBB9-2BA0CB72B800}" type="slidenum">
              <a:rPr lang="en-US" smtClean="0"/>
              <a:t>11</a:t>
            </a:fld>
            <a:endParaRPr lang="en-US"/>
          </a:p>
        </p:txBody>
      </p:sp>
    </p:spTree>
    <p:extLst>
      <p:ext uri="{BB962C8B-B14F-4D97-AF65-F5344CB8AC3E}">
        <p14:creationId xmlns:p14="http://schemas.microsoft.com/office/powerpoint/2010/main" val="215881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https://academic.oup.com/jn/article/132/7/2059/4687434</a:t>
            </a:r>
            <a:endParaRPr lang="en-US" dirty="0"/>
          </a:p>
          <a:p>
            <a:r>
              <a:rPr lang="en-US" sz="1200" b="0" i="0" kern="1200" dirty="0">
                <a:solidFill>
                  <a:schemeClr val="tx1"/>
                </a:solidFill>
                <a:effectLst/>
                <a:latin typeface="+mn-lt"/>
                <a:ea typeface="+mn-ea"/>
                <a:cs typeface="+mn-cs"/>
              </a:rPr>
              <a:t>The high prevalence of low vitamin B-12 status in elderly Hispanics appears largely attributed to inadequate intake. As in other populations, sources of unbound vitamin B-12 such as supplements and fortified cereal appear to be protective. Dietary intervention programs targeted to the Hispanic population should promote these vitamin B-12 sources.</a:t>
            </a:r>
            <a:endParaRPr lang="en-US" dirty="0"/>
          </a:p>
        </p:txBody>
      </p:sp>
      <p:sp>
        <p:nvSpPr>
          <p:cNvPr id="4" name="Slide Number Placeholder 3"/>
          <p:cNvSpPr>
            <a:spLocks noGrp="1"/>
          </p:cNvSpPr>
          <p:nvPr>
            <p:ph type="sldNum" sz="quarter" idx="5"/>
          </p:nvPr>
        </p:nvSpPr>
        <p:spPr/>
        <p:txBody>
          <a:bodyPr/>
          <a:lstStyle/>
          <a:p>
            <a:fld id="{E86F1CF7-982E-4973-BBB9-2BA0CB72B800}" type="slidenum">
              <a:rPr lang="en-US" smtClean="0"/>
              <a:t>12</a:t>
            </a:fld>
            <a:endParaRPr lang="en-US"/>
          </a:p>
        </p:txBody>
      </p:sp>
    </p:spTree>
    <p:extLst>
      <p:ext uri="{BB962C8B-B14F-4D97-AF65-F5344CB8AC3E}">
        <p14:creationId xmlns:p14="http://schemas.microsoft.com/office/powerpoint/2010/main" val="15992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should be followed with questions about housing, weatherization and energy assistance programs</a:t>
            </a:r>
            <a:endParaRPr lang="en-US" dirty="0">
              <a:cs typeface="Calibri"/>
            </a:endParaRPr>
          </a:p>
        </p:txBody>
      </p:sp>
      <p:sp>
        <p:nvSpPr>
          <p:cNvPr id="4" name="Slide Number Placeholder 3"/>
          <p:cNvSpPr>
            <a:spLocks noGrp="1"/>
          </p:cNvSpPr>
          <p:nvPr>
            <p:ph type="sldNum" sz="quarter" idx="5"/>
          </p:nvPr>
        </p:nvSpPr>
        <p:spPr/>
        <p:txBody>
          <a:bodyPr/>
          <a:lstStyle/>
          <a:p>
            <a:fld id="{E86F1CF7-982E-4973-BBB9-2BA0CB72B800}" type="slidenum">
              <a:rPr lang="en-US" smtClean="0"/>
              <a:t>13</a:t>
            </a:fld>
            <a:endParaRPr lang="en-US"/>
          </a:p>
        </p:txBody>
      </p:sp>
    </p:spTree>
    <p:extLst>
      <p:ext uri="{BB962C8B-B14F-4D97-AF65-F5344CB8AC3E}">
        <p14:creationId xmlns:p14="http://schemas.microsoft.com/office/powerpoint/2010/main" val="46185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Parent stressors is related to child obesity through child fast-food consumption</a:t>
            </a:r>
          </a:p>
          <a:p>
            <a:r>
              <a:rPr lang="en-US" dirty="0">
                <a:cs typeface="Calibri"/>
              </a:rPr>
              <a:t>The association between stress in early life and obesity and overweight in adulthood is well established.  Major sources of early life stress include adverse childhood experiences (e.g., abuse), poverty, food insecurity and poor relationships with primary caregivers.  Exposure to chronic and acute early life stressor can disrupt the biological stress regulation system, change the structure of regions of the brain responsible for emotion regulation, etc.  Obesity interventions should also consider the nature of stress experienced by parents of different racial/ethnic and socioeconomic backgrounds</a:t>
            </a:r>
          </a:p>
          <a:p>
            <a:endParaRPr lang="en-US" dirty="0">
              <a:cs typeface="Calibri"/>
            </a:endParaRPr>
          </a:p>
          <a:p>
            <a:r>
              <a:rPr lang="en-US" dirty="0">
                <a:cs typeface="Calibri"/>
              </a:rPr>
              <a:t>Social inequalities based on race-ethnic group membership; unhealthy lifestyle, high risk health behavior, social networks; perceived discrimination;</a:t>
            </a:r>
          </a:p>
          <a:p>
            <a:r>
              <a:rPr lang="en-US" dirty="0">
                <a:cs typeface="Calibri"/>
              </a:rPr>
              <a:t>chronic trauma and sexual health outcomes; perceived stress and depression</a:t>
            </a:r>
          </a:p>
          <a:p>
            <a:r>
              <a:rPr lang="en-US" dirty="0">
                <a:cs typeface="Calibri"/>
              </a:rPr>
              <a:t>Racial trauma and substance use; insomnia, cardiovascular diseases, stigma and minority stress (LGBT); social stressors and chronic inflammation; social disadvantage and DNA methylation, increased loss of telomeres</a:t>
            </a:r>
          </a:p>
          <a:p>
            <a:r>
              <a:rPr lang="en-US" dirty="0">
                <a:cs typeface="Calibri"/>
              </a:rPr>
              <a:t>Obesity and smoking, future orientation, attitudes toward prevention, regular exercises and eating fruits and vegetables</a:t>
            </a:r>
          </a:p>
        </p:txBody>
      </p:sp>
      <p:sp>
        <p:nvSpPr>
          <p:cNvPr id="4" name="Slide Number Placeholder 3"/>
          <p:cNvSpPr>
            <a:spLocks noGrp="1"/>
          </p:cNvSpPr>
          <p:nvPr>
            <p:ph type="sldNum" sz="quarter" idx="5"/>
          </p:nvPr>
        </p:nvSpPr>
        <p:spPr/>
        <p:txBody>
          <a:bodyPr/>
          <a:lstStyle/>
          <a:p>
            <a:fld id="{E86F1CF7-982E-4973-BBB9-2BA0CB72B800}" type="slidenum">
              <a:rPr lang="en-US" smtClean="0"/>
              <a:t>14</a:t>
            </a:fld>
            <a:endParaRPr lang="en-US"/>
          </a:p>
        </p:txBody>
      </p:sp>
    </p:spTree>
    <p:extLst>
      <p:ext uri="{BB962C8B-B14F-4D97-AF65-F5344CB8AC3E}">
        <p14:creationId xmlns:p14="http://schemas.microsoft.com/office/powerpoint/2010/main" val="217138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0DA8-90A4-4704-80A4-B41D5EE205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E23575-7C46-4BBB-9F9E-DF3366016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7CA40B-63D8-4EA6-8383-1DCE4D4A3322}"/>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5" name="Footer Placeholder 4">
            <a:extLst>
              <a:ext uri="{FF2B5EF4-FFF2-40B4-BE49-F238E27FC236}">
                <a16:creationId xmlns:a16="http://schemas.microsoft.com/office/drawing/2014/main" id="{8D6F3E32-8D4F-48AE-874C-495BE5C57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8F512-E1AF-46C8-A39D-2091A5453C1C}"/>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267238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CC6E-EA0D-489B-977E-FF628F85C8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E0554-6A35-4BAF-B605-2D39787790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4D6F6-2D64-4C13-872A-2B5C51348AE4}"/>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5" name="Footer Placeholder 4">
            <a:extLst>
              <a:ext uri="{FF2B5EF4-FFF2-40B4-BE49-F238E27FC236}">
                <a16:creationId xmlns:a16="http://schemas.microsoft.com/office/drawing/2014/main" id="{5FAD2CCE-91F7-4E53-BC08-998EA5028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B85A2-2599-414A-8BF8-3A12D3AAFB0D}"/>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186221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1B528-E79A-4B85-B54E-10A4F6BBEB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F3E60-D9FB-4A58-92F4-0018AADE0B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D150C-8E2B-4FE3-A03D-086C0E48F89C}"/>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5" name="Footer Placeholder 4">
            <a:extLst>
              <a:ext uri="{FF2B5EF4-FFF2-40B4-BE49-F238E27FC236}">
                <a16:creationId xmlns:a16="http://schemas.microsoft.com/office/drawing/2014/main" id="{8FACFEEB-0C15-420F-BA96-5E335B702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40D21-5EA5-4E28-90BE-5B7A298A66CB}"/>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315237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E497-D6A3-4C5A-82D0-98C33F178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4C65E-EA8B-4637-A67E-BF93C5F041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C3658-BC64-4D6B-A9AF-1EBEB6AD5882}"/>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5" name="Footer Placeholder 4">
            <a:extLst>
              <a:ext uri="{FF2B5EF4-FFF2-40B4-BE49-F238E27FC236}">
                <a16:creationId xmlns:a16="http://schemas.microsoft.com/office/drawing/2014/main" id="{0452D8F7-0455-4730-9265-786ED4D1F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7B349-D457-42BC-BB01-0FC45596ED75}"/>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246100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8C2E-3E69-4AEE-9B63-7B29300CC1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C37838-362B-4BAD-B5CB-8A403E2CB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FE66D7-CEE1-4A0A-BFFB-BEFF767E390F}"/>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5" name="Footer Placeholder 4">
            <a:extLst>
              <a:ext uri="{FF2B5EF4-FFF2-40B4-BE49-F238E27FC236}">
                <a16:creationId xmlns:a16="http://schemas.microsoft.com/office/drawing/2014/main" id="{69AB984A-EE05-4965-B000-09CAD115E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C3D76-4180-4409-A043-B5C59636B68F}"/>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189355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D580-5900-4F56-83AE-F2BDEF1FA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5A188-1960-424D-A2E2-0AB4256D6F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935939-79AF-4380-B9F8-38E3CED518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4EFECC-06AF-4D2E-9B40-00E5F9E60B77}"/>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6" name="Footer Placeholder 5">
            <a:extLst>
              <a:ext uri="{FF2B5EF4-FFF2-40B4-BE49-F238E27FC236}">
                <a16:creationId xmlns:a16="http://schemas.microsoft.com/office/drawing/2014/main" id="{499185F7-923C-4DFC-8B1C-5A826796E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45AAF-9137-4220-9E04-70EDCCBB30DB}"/>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4506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4218-8376-4314-A9D6-3C3C9E3E2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68EE12-6354-4F7B-955C-F6571B856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DDD7EA-2E1E-4093-98C0-3BEFF58FA3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3D243-4464-4AB0-86FB-B149419C57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717F3E-C91D-4A5D-85CF-029403CFD9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394B8C-5584-4D9A-B0AB-9E8D266E2CED}"/>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8" name="Footer Placeholder 7">
            <a:extLst>
              <a:ext uri="{FF2B5EF4-FFF2-40B4-BE49-F238E27FC236}">
                <a16:creationId xmlns:a16="http://schemas.microsoft.com/office/drawing/2014/main" id="{A2B916FB-DB4B-4AE2-9CB7-3C16B27B0D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896EDE-AA61-447C-B695-391A74D5154E}"/>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13205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31E4-D78F-439A-97CF-5E7F0A460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9A3B5A-11E0-41C5-9A6B-4B6EB3B72DAE}"/>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4" name="Footer Placeholder 3">
            <a:extLst>
              <a:ext uri="{FF2B5EF4-FFF2-40B4-BE49-F238E27FC236}">
                <a16:creationId xmlns:a16="http://schemas.microsoft.com/office/drawing/2014/main" id="{B049C101-37F3-45BA-A0BA-B5B807475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51BA8C-B4A4-49BA-BB63-E8DD1B956561}"/>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126710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63853-839C-4C01-A7F2-0317250AED6D}"/>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3" name="Footer Placeholder 2">
            <a:extLst>
              <a:ext uri="{FF2B5EF4-FFF2-40B4-BE49-F238E27FC236}">
                <a16:creationId xmlns:a16="http://schemas.microsoft.com/office/drawing/2014/main" id="{E806C8F7-4464-4001-8FF9-C8225492D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1D58F1-7EE0-4B27-ACCF-564FF1A99852}"/>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84742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7741-A065-466C-8763-7449FD8E1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2DFB62-CA8E-47C6-A2F0-7E438DC4C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F84BB0-685B-4E1D-8138-D5BE78505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D9A33-4976-469F-897B-D7696D2AA9EB}"/>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6" name="Footer Placeholder 5">
            <a:extLst>
              <a:ext uri="{FF2B5EF4-FFF2-40B4-BE49-F238E27FC236}">
                <a16:creationId xmlns:a16="http://schemas.microsoft.com/office/drawing/2014/main" id="{169D8357-00E8-4A09-A25E-51050232C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840E2-06E3-484F-B7E1-EC5E91497B55}"/>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269911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918C-9896-4F78-80E3-0B028A045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70905B-F689-44BA-BD41-DB3B6A787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E785C0-7B47-444A-AD09-F5C0145B4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7CABA9-B2B9-4907-97A1-E764FC0EF3F1}"/>
              </a:ext>
            </a:extLst>
          </p:cNvPr>
          <p:cNvSpPr>
            <a:spLocks noGrp="1"/>
          </p:cNvSpPr>
          <p:nvPr>
            <p:ph type="dt" sz="half" idx="10"/>
          </p:nvPr>
        </p:nvSpPr>
        <p:spPr/>
        <p:txBody>
          <a:bodyPr/>
          <a:lstStyle/>
          <a:p>
            <a:fld id="{3D190B7A-3962-497E-A2E7-E21322A5C481}" type="datetimeFigureOut">
              <a:rPr lang="en-US" smtClean="0"/>
              <a:t>9/15/2019</a:t>
            </a:fld>
            <a:endParaRPr lang="en-US"/>
          </a:p>
        </p:txBody>
      </p:sp>
      <p:sp>
        <p:nvSpPr>
          <p:cNvPr id="6" name="Footer Placeholder 5">
            <a:extLst>
              <a:ext uri="{FF2B5EF4-FFF2-40B4-BE49-F238E27FC236}">
                <a16:creationId xmlns:a16="http://schemas.microsoft.com/office/drawing/2014/main" id="{BA2B42B1-15E3-420C-A3F7-9410467A42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E08A9-9D45-4213-B3C4-E632AB3297B7}"/>
              </a:ext>
            </a:extLst>
          </p:cNvPr>
          <p:cNvSpPr>
            <a:spLocks noGrp="1"/>
          </p:cNvSpPr>
          <p:nvPr>
            <p:ph type="sldNum" sz="quarter" idx="12"/>
          </p:nvPr>
        </p:nvSpPr>
        <p:spPr/>
        <p:txBody>
          <a:bodyPr/>
          <a:lstStyle/>
          <a:p>
            <a:fld id="{FBFB675D-0E8F-4309-B747-DB02F355BADB}" type="slidenum">
              <a:rPr lang="en-US" smtClean="0"/>
              <a:t>‹#›</a:t>
            </a:fld>
            <a:endParaRPr lang="en-US"/>
          </a:p>
        </p:txBody>
      </p:sp>
    </p:spTree>
    <p:extLst>
      <p:ext uri="{BB962C8B-B14F-4D97-AF65-F5344CB8AC3E}">
        <p14:creationId xmlns:p14="http://schemas.microsoft.com/office/powerpoint/2010/main" val="8216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037E4-B8A9-4A14-BDBC-3A03C431E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840BA5-FE6A-4121-B0D4-BF9735BFE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CA006-A9AF-4C5D-A780-D81B0EAB3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90B7A-3962-497E-A2E7-E21322A5C481}" type="datetimeFigureOut">
              <a:rPr lang="en-US" smtClean="0"/>
              <a:t>9/15/2019</a:t>
            </a:fld>
            <a:endParaRPr lang="en-US"/>
          </a:p>
        </p:txBody>
      </p:sp>
      <p:sp>
        <p:nvSpPr>
          <p:cNvPr id="5" name="Footer Placeholder 4">
            <a:extLst>
              <a:ext uri="{FF2B5EF4-FFF2-40B4-BE49-F238E27FC236}">
                <a16:creationId xmlns:a16="http://schemas.microsoft.com/office/drawing/2014/main" id="{9982EDEA-A58E-483A-BE5C-405124A95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AB4F2-0023-4A1D-B1B4-368F6A8E2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B675D-0E8F-4309-B747-DB02F355BADB}" type="slidenum">
              <a:rPr lang="en-US" smtClean="0"/>
              <a:t>‹#›</a:t>
            </a:fld>
            <a:endParaRPr lang="en-US"/>
          </a:p>
        </p:txBody>
      </p:sp>
    </p:spTree>
    <p:extLst>
      <p:ext uri="{BB962C8B-B14F-4D97-AF65-F5344CB8AC3E}">
        <p14:creationId xmlns:p14="http://schemas.microsoft.com/office/powerpoint/2010/main" val="6416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ubmed/3064026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tobacco/data_statistics/sgr/50th-anniversary/index.htm" TargetMode="External"/><Relationship Id="rId2" Type="http://schemas.openxmlformats.org/officeDocument/2006/relationships/hyperlink" Target="https://tobaccocontrol.bmj.com/content/26/3/26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6668-A5F4-4C0C-9F8F-CC194B049F3F}"/>
              </a:ext>
            </a:extLst>
          </p:cNvPr>
          <p:cNvSpPr>
            <a:spLocks noGrp="1"/>
          </p:cNvSpPr>
          <p:nvPr>
            <p:ph type="ctrTitle"/>
          </p:nvPr>
        </p:nvSpPr>
        <p:spPr/>
        <p:txBody>
          <a:bodyPr>
            <a:normAutofit/>
          </a:bodyPr>
          <a:lstStyle/>
          <a:p>
            <a:r>
              <a:rPr lang="en-US" dirty="0"/>
              <a:t>Incorporating SDH into </a:t>
            </a:r>
            <a:br>
              <a:rPr lang="en-US" dirty="0"/>
            </a:br>
            <a:r>
              <a:rPr lang="en-US" dirty="0"/>
              <a:t>Problem-Based Learning</a:t>
            </a:r>
          </a:p>
        </p:txBody>
      </p:sp>
      <p:sp>
        <p:nvSpPr>
          <p:cNvPr id="3" name="Subtitle 2">
            <a:extLst>
              <a:ext uri="{FF2B5EF4-FFF2-40B4-BE49-F238E27FC236}">
                <a16:creationId xmlns:a16="http://schemas.microsoft.com/office/drawing/2014/main" id="{127DE08A-C02F-4932-ADE6-30F424860BE3}"/>
              </a:ext>
            </a:extLst>
          </p:cNvPr>
          <p:cNvSpPr>
            <a:spLocks noGrp="1"/>
          </p:cNvSpPr>
          <p:nvPr>
            <p:ph type="subTitle" idx="1"/>
          </p:nvPr>
        </p:nvSpPr>
        <p:spPr>
          <a:xfrm>
            <a:off x="1524000" y="4079875"/>
            <a:ext cx="9144000" cy="1655762"/>
          </a:xfrm>
        </p:spPr>
        <p:txBody>
          <a:bodyPr vert="horz" lIns="91440" tIns="45720" rIns="91440" bIns="45720" rtlCol="0" anchor="t">
            <a:normAutofit lnSpcReduction="10000"/>
          </a:bodyPr>
          <a:lstStyle/>
          <a:p>
            <a:r>
              <a:rPr lang="en-US" dirty="0"/>
              <a:t>Thuy Bui, MD and Iman Hassan, MD, MS</a:t>
            </a:r>
          </a:p>
          <a:p>
            <a:r>
              <a:rPr lang="en-US" dirty="0"/>
              <a:t>University of Pittsburgh and Montefiore Medical Center</a:t>
            </a:r>
          </a:p>
          <a:p>
            <a:r>
              <a:rPr lang="en-US" dirty="0" err="1"/>
              <a:t>ChangeMedEd</a:t>
            </a:r>
            <a:r>
              <a:rPr lang="en-US" dirty="0"/>
              <a:t> 2019</a:t>
            </a:r>
          </a:p>
          <a:p>
            <a:r>
              <a:rPr lang="en-US" dirty="0"/>
              <a:t>Chicago, IL</a:t>
            </a:r>
          </a:p>
        </p:txBody>
      </p:sp>
    </p:spTree>
    <p:extLst>
      <p:ext uri="{BB962C8B-B14F-4D97-AF65-F5344CB8AC3E}">
        <p14:creationId xmlns:p14="http://schemas.microsoft.com/office/powerpoint/2010/main" val="3314995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74FD-3FAF-41C0-B9F9-15A1CD76D285}"/>
              </a:ext>
            </a:extLst>
          </p:cNvPr>
          <p:cNvSpPr>
            <a:spLocks noGrp="1"/>
          </p:cNvSpPr>
          <p:nvPr>
            <p:ph type="title"/>
          </p:nvPr>
        </p:nvSpPr>
        <p:spPr>
          <a:xfrm>
            <a:off x="838200" y="365126"/>
            <a:ext cx="10515600" cy="1011854"/>
          </a:xfrm>
        </p:spPr>
        <p:txBody>
          <a:bodyPr/>
          <a:lstStyle/>
          <a:p>
            <a:r>
              <a:rPr lang="en-US" b="1" dirty="0"/>
              <a:t>Screen and address social needs</a:t>
            </a:r>
          </a:p>
        </p:txBody>
      </p:sp>
      <p:sp>
        <p:nvSpPr>
          <p:cNvPr id="4" name="TextBox 3">
            <a:extLst>
              <a:ext uri="{FF2B5EF4-FFF2-40B4-BE49-F238E27FC236}">
                <a16:creationId xmlns:a16="http://schemas.microsoft.com/office/drawing/2014/main" id="{746B27B0-78EE-4198-9537-B49CFE160054}"/>
              </a:ext>
            </a:extLst>
          </p:cNvPr>
          <p:cNvSpPr txBox="1"/>
          <p:nvPr/>
        </p:nvSpPr>
        <p:spPr>
          <a:xfrm>
            <a:off x="957431" y="1516828"/>
            <a:ext cx="9961581" cy="4339650"/>
          </a:xfrm>
          <a:prstGeom prst="rect">
            <a:avLst/>
          </a:prstGeom>
          <a:noFill/>
        </p:spPr>
        <p:txBody>
          <a:bodyPr wrap="square" rtlCol="0">
            <a:spAutoFit/>
          </a:bodyPr>
          <a:lstStyle/>
          <a:p>
            <a:r>
              <a:rPr lang="en-US" dirty="0"/>
              <a:t>Adapted from Aquifer’s pediatric cases</a:t>
            </a:r>
          </a:p>
          <a:p>
            <a:endParaRPr lang="en-US" dirty="0"/>
          </a:p>
          <a:p>
            <a:r>
              <a:rPr lang="en-US" sz="2400" dirty="0">
                <a:solidFill>
                  <a:srgbClr val="0070C0"/>
                </a:solidFill>
              </a:rPr>
              <a:t>John is brought in by his mother for his 18-month-old well child exam.  The family is new to your clinic and John’s prior doctor’s visits have all been at the local health department.  You have no medical records to review.  </a:t>
            </a:r>
          </a:p>
          <a:p>
            <a:r>
              <a:rPr lang="en-US" sz="2400" dirty="0">
                <a:solidFill>
                  <a:srgbClr val="0070C0"/>
                </a:solidFill>
              </a:rPr>
              <a:t>John’s mother voices concern that John does not seem to be talking or using words and that he has been “more difficult to deal with than his older sister at this age.”  She goes on to say, “I don’t think he hears very well; he does not come to me when I call his name.” She mentions that John does not walk yet, choosing mostly to just “scoot around,” and that he does not say specific words but babbles, saying “</a:t>
            </a:r>
            <a:r>
              <a:rPr lang="en-US" sz="2400" dirty="0" err="1">
                <a:solidFill>
                  <a:srgbClr val="0070C0"/>
                </a:solidFill>
              </a:rPr>
              <a:t>mamama</a:t>
            </a:r>
            <a:r>
              <a:rPr lang="en-US" sz="2400" dirty="0">
                <a:solidFill>
                  <a:srgbClr val="0070C0"/>
                </a:solidFill>
              </a:rPr>
              <a:t>” and </a:t>
            </a:r>
            <a:r>
              <a:rPr lang="en-US" sz="2400" dirty="0" err="1">
                <a:solidFill>
                  <a:srgbClr val="0070C0"/>
                </a:solidFill>
              </a:rPr>
              <a:t>dadada</a:t>
            </a:r>
            <a:r>
              <a:rPr lang="en-US" sz="2400" dirty="0">
                <a:solidFill>
                  <a:srgbClr val="0070C0"/>
                </a:solidFill>
              </a:rPr>
              <a:t>.”  He is still drinking from a bottle because he does not seem to understand how to use a cup….</a:t>
            </a:r>
          </a:p>
        </p:txBody>
      </p:sp>
      <p:sp>
        <p:nvSpPr>
          <p:cNvPr id="5" name="Speech Bubble: Rectangle 4">
            <a:extLst>
              <a:ext uri="{FF2B5EF4-FFF2-40B4-BE49-F238E27FC236}">
                <a16:creationId xmlns:a16="http://schemas.microsoft.com/office/drawing/2014/main" id="{95611274-97B5-4150-9B33-3306B6B52E82}"/>
              </a:ext>
            </a:extLst>
          </p:cNvPr>
          <p:cNvSpPr/>
          <p:nvPr/>
        </p:nvSpPr>
        <p:spPr>
          <a:xfrm>
            <a:off x="8433996" y="365127"/>
            <a:ext cx="3324113" cy="1636856"/>
          </a:xfrm>
          <a:prstGeom prst="wedgeRectCallout">
            <a:avLst>
              <a:gd name="adj1" fmla="val -182369"/>
              <a:gd name="adj2" fmla="val 1166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Add: due to the family’s difficulty finding transportation</a:t>
            </a:r>
          </a:p>
        </p:txBody>
      </p:sp>
    </p:spTree>
    <p:extLst>
      <p:ext uri="{BB962C8B-B14F-4D97-AF65-F5344CB8AC3E}">
        <p14:creationId xmlns:p14="http://schemas.microsoft.com/office/powerpoint/2010/main" val="3203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FC5F-448C-41F0-A7F5-F401865CC7EE}"/>
              </a:ext>
            </a:extLst>
          </p:cNvPr>
          <p:cNvSpPr>
            <a:spLocks noGrp="1"/>
          </p:cNvSpPr>
          <p:nvPr>
            <p:ph type="title"/>
          </p:nvPr>
        </p:nvSpPr>
        <p:spPr/>
        <p:txBody>
          <a:bodyPr/>
          <a:lstStyle/>
          <a:p>
            <a:r>
              <a:rPr lang="en-US" b="1" dirty="0"/>
              <a:t>Screen and address social needs</a:t>
            </a:r>
          </a:p>
        </p:txBody>
      </p:sp>
      <p:sp>
        <p:nvSpPr>
          <p:cNvPr id="3" name="TextBox 2">
            <a:extLst>
              <a:ext uri="{FF2B5EF4-FFF2-40B4-BE49-F238E27FC236}">
                <a16:creationId xmlns:a16="http://schemas.microsoft.com/office/drawing/2014/main" id="{077523B3-4E96-4E15-8A12-98C8B7ADEE75}"/>
              </a:ext>
            </a:extLst>
          </p:cNvPr>
          <p:cNvSpPr txBox="1"/>
          <p:nvPr/>
        </p:nvSpPr>
        <p:spPr>
          <a:xfrm>
            <a:off x="901700" y="1905000"/>
            <a:ext cx="1052830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 73-year-old woman was admitted to the CCU with complaints of shortness of breath, fatigue and dizziness.  She has a long history of HTN and CAD.  Physical exam reveals O2 sat 86% BP 94/60, P 120, RR 32, bilateral rales throughout both lungs, irregular heart rate, JVD, 4+ pitting edema of both ankles, etc.  </a:t>
            </a:r>
          </a:p>
          <a:p>
            <a:endParaRPr lang="en-US" sz="2400" dirty="0">
              <a:cs typeface="Calibri"/>
            </a:endParaRPr>
          </a:p>
          <a:p>
            <a:pPr marL="342900" indent="-342900">
              <a:buFont typeface="Arial"/>
              <a:buChar char="•"/>
            </a:pPr>
            <a:r>
              <a:rPr lang="en-US" sz="2400" dirty="0">
                <a:cs typeface="Calibri"/>
              </a:rPr>
              <a:t>What are your differential diagnosis?</a:t>
            </a:r>
            <a:endParaRPr lang="en-US" dirty="0">
              <a:cs typeface="Calibri" panose="020F0502020204030204"/>
            </a:endParaRPr>
          </a:p>
          <a:p>
            <a:pPr marL="342900" indent="-342900">
              <a:buFont typeface="Arial"/>
              <a:buChar char="•"/>
            </a:pPr>
            <a:r>
              <a:rPr lang="en-US" sz="2400" dirty="0">
                <a:cs typeface="Calibri"/>
              </a:rPr>
              <a:t>What data in the history support the diagnosis?</a:t>
            </a:r>
          </a:p>
          <a:p>
            <a:endParaRPr lang="en-US" sz="2400" dirty="0">
              <a:cs typeface="Calibri"/>
            </a:endParaRPr>
          </a:p>
        </p:txBody>
      </p:sp>
      <p:sp>
        <p:nvSpPr>
          <p:cNvPr id="4" name="Speech Bubble: Rectangle with Corners Rounded 3">
            <a:extLst>
              <a:ext uri="{FF2B5EF4-FFF2-40B4-BE49-F238E27FC236}">
                <a16:creationId xmlns:a16="http://schemas.microsoft.com/office/drawing/2014/main" id="{4D845F5E-6973-421F-81A3-C197F0908E34}"/>
              </a:ext>
            </a:extLst>
          </p:cNvPr>
          <p:cNvSpPr/>
          <p:nvPr/>
        </p:nvSpPr>
        <p:spPr>
          <a:xfrm>
            <a:off x="5282005" y="4582656"/>
            <a:ext cx="5507915" cy="1764356"/>
          </a:xfrm>
          <a:prstGeom prst="wedgeRoundRectCallout">
            <a:avLst>
              <a:gd name="adj1" fmla="val 28581"/>
              <a:gd name="adj2" fmla="val -166145"/>
              <a:gd name="adj3" fmla="val 16667"/>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Add:</a:t>
            </a:r>
          </a:p>
          <a:p>
            <a:pPr algn="ctr"/>
            <a:r>
              <a:rPr lang="en-US" sz="2400" dirty="0">
                <a:solidFill>
                  <a:schemeClr val="tx1"/>
                </a:solidFill>
                <a:cs typeface="Calibri"/>
              </a:rPr>
              <a:t>She lives independently and reports that her diet consists primarily of canned soup and other packaged food.</a:t>
            </a:r>
            <a:endParaRPr lang="en-US" sz="2400" dirty="0">
              <a:solidFill>
                <a:schemeClr val="tx1"/>
              </a:solidFill>
            </a:endParaRPr>
          </a:p>
          <a:p>
            <a:pPr algn="ctr"/>
            <a:endParaRPr lang="en-US" dirty="0"/>
          </a:p>
        </p:txBody>
      </p:sp>
    </p:spTree>
    <p:extLst>
      <p:ext uri="{BB962C8B-B14F-4D97-AF65-F5344CB8AC3E}">
        <p14:creationId xmlns:p14="http://schemas.microsoft.com/office/powerpoint/2010/main" val="8703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9EC1-E67D-4B13-82C6-F2587AA1F88C}"/>
              </a:ext>
            </a:extLst>
          </p:cNvPr>
          <p:cNvSpPr>
            <a:spLocks noGrp="1"/>
          </p:cNvSpPr>
          <p:nvPr>
            <p:ph type="title"/>
          </p:nvPr>
        </p:nvSpPr>
        <p:spPr>
          <a:xfrm>
            <a:off x="286870" y="165791"/>
            <a:ext cx="11618259" cy="807459"/>
          </a:xfrm>
        </p:spPr>
        <p:txBody>
          <a:bodyPr/>
          <a:lstStyle/>
          <a:p>
            <a:r>
              <a:rPr lang="en-US" b="1" dirty="0"/>
              <a:t>Patients from diverse ethnic/cultural backgrounds</a:t>
            </a:r>
          </a:p>
        </p:txBody>
      </p:sp>
      <p:sp>
        <p:nvSpPr>
          <p:cNvPr id="4" name="TextBox 3">
            <a:extLst>
              <a:ext uri="{FF2B5EF4-FFF2-40B4-BE49-F238E27FC236}">
                <a16:creationId xmlns:a16="http://schemas.microsoft.com/office/drawing/2014/main" id="{DD28D692-4F5D-4E5A-BE2B-1B9D6C8C4E53}"/>
              </a:ext>
            </a:extLst>
          </p:cNvPr>
          <p:cNvSpPr txBox="1"/>
          <p:nvPr/>
        </p:nvSpPr>
        <p:spPr>
          <a:xfrm>
            <a:off x="285732" y="1233574"/>
            <a:ext cx="11560057" cy="3693319"/>
          </a:xfrm>
          <a:prstGeom prst="rect">
            <a:avLst/>
          </a:prstGeom>
          <a:noFill/>
        </p:spPr>
        <p:txBody>
          <a:bodyPr wrap="square" rtlCol="0">
            <a:spAutoFit/>
          </a:bodyPr>
          <a:lstStyle/>
          <a:p>
            <a:r>
              <a:rPr lang="en-US" dirty="0"/>
              <a:t>A 66 year old man presents to the ED complaining of progressive weakness and fatigue.  The patient states that the onset of fatigue began 6 months previously.  He denies any chest pain with exertion, any prior history of cardiac, pulmonary problems or anemia.  PMHx is remarkable for a gun shot wound to the abdomen 10 years previously.  He is presently taking no medication and has no allergies.  He drinks 3-6 beers a day.  He used to work as a farmer. He states that his diet includes meats and vegetable and denies a history of chronic diarrhea.  PE is significant for pale conjunctiva, smooth appearing tongue and ecchymoses in the lower extremities.  Lab: Hb 7, MCV 120, RDW 20%; WBC 2.5; Platelets 50K. Smear showed oval macrocytes, granulocytes and </a:t>
            </a:r>
            <a:r>
              <a:rPr lang="en-US" dirty="0" err="1"/>
              <a:t>hypersegmentation</a:t>
            </a:r>
            <a:r>
              <a:rPr lang="en-US" dirty="0"/>
              <a:t> of the nuclei.  B12 125; folate/RBC folate normal; LDH 1050; haptoglobin &lt; 9</a:t>
            </a:r>
          </a:p>
          <a:p>
            <a:r>
              <a:rPr lang="en-US" u="sng" dirty="0"/>
              <a:t>Questions for discussion</a:t>
            </a:r>
            <a:r>
              <a:rPr lang="en-US" dirty="0"/>
              <a:t>:</a:t>
            </a:r>
          </a:p>
          <a:p>
            <a:r>
              <a:rPr lang="en-US" dirty="0"/>
              <a:t>How would you characterize his anemia?</a:t>
            </a:r>
          </a:p>
          <a:p>
            <a:r>
              <a:rPr lang="en-US" dirty="0"/>
              <a:t>Why did it take 10 years for the patient to become deficient in B12?</a:t>
            </a:r>
          </a:p>
          <a:p>
            <a:r>
              <a:rPr lang="en-US" dirty="0"/>
              <a:t>What are the causes of B12 deficiency?</a:t>
            </a:r>
          </a:p>
          <a:p>
            <a:r>
              <a:rPr lang="en-US" dirty="0"/>
              <a:t>What are the causes of pancytopenia?</a:t>
            </a:r>
          </a:p>
        </p:txBody>
      </p:sp>
      <p:sp>
        <p:nvSpPr>
          <p:cNvPr id="5" name="Speech Bubble: Rectangle 4">
            <a:extLst>
              <a:ext uri="{FF2B5EF4-FFF2-40B4-BE49-F238E27FC236}">
                <a16:creationId xmlns:a16="http://schemas.microsoft.com/office/drawing/2014/main" id="{FEF87C93-DAE1-49AE-A22D-EF9233ACACEC}"/>
              </a:ext>
            </a:extLst>
          </p:cNvPr>
          <p:cNvSpPr/>
          <p:nvPr/>
        </p:nvSpPr>
        <p:spPr>
          <a:xfrm>
            <a:off x="461682" y="5346550"/>
            <a:ext cx="5132294" cy="941929"/>
          </a:xfrm>
          <a:prstGeom prst="wedgeRectCallout">
            <a:avLst>
              <a:gd name="adj1" fmla="val -50242"/>
              <a:gd name="adj2" fmla="val -97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additional dietary history would you consider?  </a:t>
            </a:r>
          </a:p>
        </p:txBody>
      </p:sp>
      <p:sp>
        <p:nvSpPr>
          <p:cNvPr id="3" name="Thought Bubble: Cloud 2">
            <a:extLst>
              <a:ext uri="{FF2B5EF4-FFF2-40B4-BE49-F238E27FC236}">
                <a16:creationId xmlns:a16="http://schemas.microsoft.com/office/drawing/2014/main" id="{3C18E566-8AB7-4685-BC43-AD11D0C7593E}"/>
              </a:ext>
            </a:extLst>
          </p:cNvPr>
          <p:cNvSpPr/>
          <p:nvPr/>
        </p:nvSpPr>
        <p:spPr>
          <a:xfrm>
            <a:off x="6251814" y="4559473"/>
            <a:ext cx="5593975" cy="2129905"/>
          </a:xfrm>
          <a:prstGeom prst="cloudCallout">
            <a:avLst>
              <a:gd name="adj1" fmla="val -59310"/>
              <a:gd name="adj2" fmla="val 5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 studies suggest that elderly Hispanics have lower B12  level than neighborhood-matched non-Hispanic whites.  What dietary source might play a role to account for this difference?  (Kwan, 2002)</a:t>
            </a:r>
          </a:p>
        </p:txBody>
      </p:sp>
    </p:spTree>
    <p:extLst>
      <p:ext uri="{BB962C8B-B14F-4D97-AF65-F5344CB8AC3E}">
        <p14:creationId xmlns:p14="http://schemas.microsoft.com/office/powerpoint/2010/main" val="203999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7E97-5F60-41C3-BA47-99C8CE357A97}"/>
              </a:ext>
            </a:extLst>
          </p:cNvPr>
          <p:cNvSpPr>
            <a:spLocks noGrp="1"/>
          </p:cNvSpPr>
          <p:nvPr>
            <p:ph type="title"/>
          </p:nvPr>
        </p:nvSpPr>
        <p:spPr>
          <a:xfrm>
            <a:off x="838200" y="207887"/>
            <a:ext cx="10515600" cy="1325563"/>
          </a:xfrm>
        </p:spPr>
        <p:txBody>
          <a:bodyPr/>
          <a:lstStyle/>
          <a:p>
            <a:r>
              <a:rPr lang="en-US" b="1" dirty="0"/>
              <a:t>Housing and neighborhood</a:t>
            </a:r>
            <a:endParaRPr lang="en-US" b="1" dirty="0">
              <a:cs typeface="Calibri Light"/>
            </a:endParaRPr>
          </a:p>
        </p:txBody>
      </p:sp>
      <p:sp>
        <p:nvSpPr>
          <p:cNvPr id="3" name="Content Placeholder 2">
            <a:extLst>
              <a:ext uri="{FF2B5EF4-FFF2-40B4-BE49-F238E27FC236}">
                <a16:creationId xmlns:a16="http://schemas.microsoft.com/office/drawing/2014/main" id="{96F4706C-6147-450D-A864-BCD8B3B8BE7D}"/>
              </a:ext>
            </a:extLst>
          </p:cNvPr>
          <p:cNvSpPr>
            <a:spLocks noGrp="1"/>
          </p:cNvSpPr>
          <p:nvPr>
            <p:ph idx="1"/>
          </p:nvPr>
        </p:nvSpPr>
        <p:spPr>
          <a:xfrm>
            <a:off x="838200" y="1535340"/>
            <a:ext cx="10515600" cy="2972481"/>
          </a:xfrm>
        </p:spPr>
        <p:txBody>
          <a:bodyPr vert="horz" lIns="91440" tIns="45720" rIns="91440" bIns="45720" rtlCol="0" anchor="t">
            <a:normAutofit/>
          </a:bodyPr>
          <a:lstStyle/>
          <a:p>
            <a:r>
              <a:rPr lang="en-US" dirty="0">
                <a:cs typeface="Calibri"/>
              </a:rPr>
              <a:t>A 72-year-old woman was found down on her living room floor by her niece.  She remembered fixing dinner and watching the evening news on TV when she noticed headache, blurry vision and lightheadedness.  Pulse oximetry O2 sat was 91%, improved to 96% with O2 on transport to the ED.  ABG was 7.4/40/95 in the ED. Oxygen-hemoglobin saturation curve is shown below...</a:t>
            </a:r>
            <a:endParaRPr lang="en-US" dirty="0"/>
          </a:p>
          <a:p>
            <a:r>
              <a:rPr lang="en-US" dirty="0">
                <a:cs typeface="Calibri"/>
              </a:rPr>
              <a:t>How is the affinity of hemoglobin for CO compared to O2?</a:t>
            </a:r>
          </a:p>
        </p:txBody>
      </p:sp>
      <p:sp>
        <p:nvSpPr>
          <p:cNvPr id="5" name="Speech Bubble: Rectangle 4">
            <a:extLst>
              <a:ext uri="{FF2B5EF4-FFF2-40B4-BE49-F238E27FC236}">
                <a16:creationId xmlns:a16="http://schemas.microsoft.com/office/drawing/2014/main" id="{6FA1660F-EA9C-FA47-8CB9-A281512FA222}"/>
              </a:ext>
            </a:extLst>
          </p:cNvPr>
          <p:cNvSpPr/>
          <p:nvPr/>
        </p:nvSpPr>
        <p:spPr>
          <a:xfrm>
            <a:off x="1210207" y="5229094"/>
            <a:ext cx="10266438" cy="1421019"/>
          </a:xfrm>
          <a:prstGeom prst="wedgeRectCallout">
            <a:avLst>
              <a:gd name="adj1" fmla="val -50242"/>
              <a:gd name="adj2" fmla="val -97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r>
              <a:rPr lang="en-US" sz="2400" dirty="0">
                <a:solidFill>
                  <a:schemeClr val="bg1"/>
                </a:solidFill>
                <a:ea typeface="+mn-lt"/>
                <a:cs typeface="+mn-lt"/>
              </a:rPr>
              <a:t>This patient relies on an old kerosene fueled space heater in the winter.  What additional questions about her housing situation would you like to know.  What could we do as healthcare providers to prevent another episode?</a:t>
            </a:r>
          </a:p>
        </p:txBody>
      </p:sp>
    </p:spTree>
    <p:extLst>
      <p:ext uri="{BB962C8B-B14F-4D97-AF65-F5344CB8AC3E}">
        <p14:creationId xmlns:p14="http://schemas.microsoft.com/office/powerpoint/2010/main" val="3347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EA99-45D6-4C3D-AEF7-47D929B7C3B8}"/>
              </a:ext>
            </a:extLst>
          </p:cNvPr>
          <p:cNvSpPr>
            <a:spLocks noGrp="1"/>
          </p:cNvSpPr>
          <p:nvPr>
            <p:ph type="title"/>
          </p:nvPr>
        </p:nvSpPr>
        <p:spPr>
          <a:xfrm>
            <a:off x="838200" y="181681"/>
            <a:ext cx="10515600" cy="1325563"/>
          </a:xfrm>
        </p:spPr>
        <p:txBody>
          <a:bodyPr/>
          <a:lstStyle/>
          <a:p>
            <a:r>
              <a:rPr lang="en-US" b="1" dirty="0"/>
              <a:t>Stress and biology of disadvantage</a:t>
            </a:r>
          </a:p>
        </p:txBody>
      </p:sp>
      <p:sp>
        <p:nvSpPr>
          <p:cNvPr id="3" name="Content Placeholder 2">
            <a:extLst>
              <a:ext uri="{FF2B5EF4-FFF2-40B4-BE49-F238E27FC236}">
                <a16:creationId xmlns:a16="http://schemas.microsoft.com/office/drawing/2014/main" id="{2E434F1F-9CD0-4083-9521-9F8F368D29E5}"/>
              </a:ext>
            </a:extLst>
          </p:cNvPr>
          <p:cNvSpPr>
            <a:spLocks noGrp="1"/>
          </p:cNvSpPr>
          <p:nvPr>
            <p:ph idx="1"/>
          </p:nvPr>
        </p:nvSpPr>
        <p:spPr>
          <a:xfrm>
            <a:off x="838200" y="1684514"/>
            <a:ext cx="10515600" cy="3758672"/>
          </a:xfrm>
        </p:spPr>
        <p:txBody>
          <a:bodyPr vert="horz" lIns="91440" tIns="45720" rIns="91440" bIns="45720" rtlCol="0" anchor="t">
            <a:normAutofit/>
          </a:bodyPr>
          <a:lstStyle/>
          <a:p>
            <a:r>
              <a:rPr lang="en-US" dirty="0">
                <a:cs typeface="Calibri"/>
              </a:rPr>
              <a:t>A 15-year-old boy who had been overweight since the age of 6 months was referred to an adolescent obesity clinic for further management of his obesity.  The patient had no hx of developmental delay or abnormal growth velocity.  Previously tested negative for Prader-Willi syndrome and the melanocortin-4-receptor gene mutation.  He had made numerous attempts at weight loss in the past but unsuccessful.  BMI 52.3kg/m2, a waist circumference of 156 cm, BP 130/85 mmHg and severe acanthosis nigricans in the cervical and axillary skin folds.  Investigations....</a:t>
            </a:r>
            <a:endParaRPr lang="en-US" dirty="0"/>
          </a:p>
        </p:txBody>
      </p:sp>
      <p:sp>
        <p:nvSpPr>
          <p:cNvPr id="5" name="TextBox 4">
            <a:extLst>
              <a:ext uri="{FF2B5EF4-FFF2-40B4-BE49-F238E27FC236}">
                <a16:creationId xmlns:a16="http://schemas.microsoft.com/office/drawing/2014/main" id="{56A05196-6DDA-4EC5-9DE8-4E31E139B813}"/>
              </a:ext>
            </a:extLst>
          </p:cNvPr>
          <p:cNvSpPr txBox="1"/>
          <p:nvPr/>
        </p:nvSpPr>
        <p:spPr>
          <a:xfrm>
            <a:off x="1099608" y="5629274"/>
            <a:ext cx="103914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1"/>
                </a:solidFill>
                <a:cs typeface="Calibri"/>
              </a:rPr>
              <a:t>What would you like to know about his parents and home life?</a:t>
            </a:r>
          </a:p>
        </p:txBody>
      </p:sp>
    </p:spTree>
    <p:extLst>
      <p:ext uri="{BB962C8B-B14F-4D97-AF65-F5344CB8AC3E}">
        <p14:creationId xmlns:p14="http://schemas.microsoft.com/office/powerpoint/2010/main" val="2097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BD87-7C60-4847-81D0-4BF41122D11F}"/>
              </a:ext>
            </a:extLst>
          </p:cNvPr>
          <p:cNvSpPr>
            <a:spLocks noGrp="1"/>
          </p:cNvSpPr>
          <p:nvPr>
            <p:ph type="title"/>
          </p:nvPr>
        </p:nvSpPr>
        <p:spPr>
          <a:xfrm>
            <a:off x="838200" y="152579"/>
            <a:ext cx="10515600" cy="979843"/>
          </a:xfrm>
        </p:spPr>
        <p:txBody>
          <a:bodyPr/>
          <a:lstStyle/>
          <a:p>
            <a:r>
              <a:rPr lang="en-US" b="1" dirty="0"/>
              <a:t>Health behaviors and social determinants</a:t>
            </a:r>
          </a:p>
        </p:txBody>
      </p:sp>
      <p:sp>
        <p:nvSpPr>
          <p:cNvPr id="3" name="Content Placeholder 2">
            <a:extLst>
              <a:ext uri="{FF2B5EF4-FFF2-40B4-BE49-F238E27FC236}">
                <a16:creationId xmlns:a16="http://schemas.microsoft.com/office/drawing/2014/main" id="{A3678811-B4BD-49B9-ACD6-2620F165D23C}"/>
              </a:ext>
            </a:extLst>
          </p:cNvPr>
          <p:cNvSpPr>
            <a:spLocks noGrp="1"/>
          </p:cNvSpPr>
          <p:nvPr>
            <p:ph idx="1"/>
          </p:nvPr>
        </p:nvSpPr>
        <p:spPr>
          <a:xfrm>
            <a:off x="838200" y="1344968"/>
            <a:ext cx="9275284" cy="3166885"/>
          </a:xfrm>
        </p:spPr>
        <p:txBody>
          <a:bodyPr vert="horz" lIns="91440" tIns="45720" rIns="91440" bIns="45720" rtlCol="0" anchor="t">
            <a:normAutofit lnSpcReduction="10000"/>
          </a:bodyPr>
          <a:lstStyle/>
          <a:p>
            <a:r>
              <a:rPr lang="en-US" dirty="0">
                <a:cs typeface="Calibri"/>
              </a:rPr>
              <a:t>A 38-year-old G4-2-2-4 is counseled on contraception.  She is married and is only sexually active with her husband.  She experienced preeclampsia at her last pregnancy, and now her BP is consistently in the 150/90 range on multiple office visits and ambulatory monitoring.  Patient does not want to get pregnant. </a:t>
            </a:r>
          </a:p>
          <a:p>
            <a:r>
              <a:rPr lang="en-US" dirty="0">
                <a:cs typeface="Calibri"/>
              </a:rPr>
              <a:t>Which contraceptive options are contraindicated in this patient and which options are safer?</a:t>
            </a:r>
          </a:p>
        </p:txBody>
      </p:sp>
      <p:sp>
        <p:nvSpPr>
          <p:cNvPr id="4" name="TextBox 3">
            <a:extLst>
              <a:ext uri="{FF2B5EF4-FFF2-40B4-BE49-F238E27FC236}">
                <a16:creationId xmlns:a16="http://schemas.microsoft.com/office/drawing/2014/main" id="{21386A26-2E4D-4CED-BAB5-940015BDEEAD}"/>
              </a:ext>
            </a:extLst>
          </p:cNvPr>
          <p:cNvSpPr txBox="1"/>
          <p:nvPr/>
        </p:nvSpPr>
        <p:spPr>
          <a:xfrm>
            <a:off x="839318" y="4724399"/>
            <a:ext cx="1049898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1"/>
                </a:solidFill>
                <a:cs typeface="Calibri"/>
              </a:rPr>
              <a:t>She declines all options including mini pill, medroxyprogesterone acetate, Mirena or copper IUD and </a:t>
            </a:r>
            <a:r>
              <a:rPr lang="en-US" sz="2800" dirty="0" err="1">
                <a:solidFill>
                  <a:schemeClr val="accent1"/>
                </a:solidFill>
                <a:cs typeface="Calibri"/>
              </a:rPr>
              <a:t>etonogestrel</a:t>
            </a:r>
            <a:r>
              <a:rPr lang="en-US" sz="2800" dirty="0">
                <a:solidFill>
                  <a:schemeClr val="accent1"/>
                </a:solidFill>
                <a:cs typeface="Calibri"/>
              </a:rPr>
              <a:t> implant.  What could be underlying her decision?  How do you explore social barriers and structural constraints influencing the use of contraception?</a:t>
            </a:r>
          </a:p>
        </p:txBody>
      </p:sp>
      <p:pic>
        <p:nvPicPr>
          <p:cNvPr id="5" name="Picture 4">
            <a:extLst>
              <a:ext uri="{FF2B5EF4-FFF2-40B4-BE49-F238E27FC236}">
                <a16:creationId xmlns:a16="http://schemas.microsoft.com/office/drawing/2014/main" id="{941050BA-E0B4-4B9F-B3C2-4E1F2993C8F5}"/>
              </a:ext>
            </a:extLst>
          </p:cNvPr>
          <p:cNvPicPr>
            <a:picLocks noChangeAspect="1"/>
          </p:cNvPicPr>
          <p:nvPr/>
        </p:nvPicPr>
        <p:blipFill>
          <a:blip r:embed="rId3"/>
          <a:stretch>
            <a:fillRect/>
          </a:stretch>
        </p:blipFill>
        <p:spPr>
          <a:xfrm>
            <a:off x="10345611" y="1344968"/>
            <a:ext cx="1684808" cy="2335358"/>
          </a:xfrm>
          <a:prstGeom prst="rect">
            <a:avLst/>
          </a:prstGeom>
        </p:spPr>
      </p:pic>
    </p:spTree>
    <p:extLst>
      <p:ext uri="{BB962C8B-B14F-4D97-AF65-F5344CB8AC3E}">
        <p14:creationId xmlns:p14="http://schemas.microsoft.com/office/powerpoint/2010/main" val="26085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AF63-F1BE-46C9-AD60-7E8F619285F6}"/>
              </a:ext>
            </a:extLst>
          </p:cNvPr>
          <p:cNvSpPr>
            <a:spLocks noGrp="1"/>
          </p:cNvSpPr>
          <p:nvPr>
            <p:ph type="title"/>
          </p:nvPr>
        </p:nvSpPr>
        <p:spPr/>
        <p:txBody>
          <a:bodyPr/>
          <a:lstStyle/>
          <a:p>
            <a:r>
              <a:rPr lang="en-US" b="1" dirty="0"/>
              <a:t>Healthcare access, navigation and cost</a:t>
            </a:r>
          </a:p>
        </p:txBody>
      </p:sp>
      <p:sp>
        <p:nvSpPr>
          <p:cNvPr id="3" name="Content Placeholder 2">
            <a:extLst>
              <a:ext uri="{FF2B5EF4-FFF2-40B4-BE49-F238E27FC236}">
                <a16:creationId xmlns:a16="http://schemas.microsoft.com/office/drawing/2014/main" id="{E646CB39-5772-46B5-94B5-988957C1655F}"/>
              </a:ext>
            </a:extLst>
          </p:cNvPr>
          <p:cNvSpPr>
            <a:spLocks noGrp="1"/>
          </p:cNvSpPr>
          <p:nvPr>
            <p:ph idx="1"/>
          </p:nvPr>
        </p:nvSpPr>
        <p:spPr>
          <a:xfrm>
            <a:off x="838200" y="1825625"/>
            <a:ext cx="10515600" cy="1049339"/>
          </a:xfrm>
        </p:spPr>
        <p:txBody>
          <a:bodyPr vert="horz" lIns="91440" tIns="45720" rIns="91440" bIns="45720" rtlCol="0" anchor="t">
            <a:normAutofit/>
          </a:bodyPr>
          <a:lstStyle/>
          <a:p>
            <a:pPr marL="514350" indent="-514350"/>
            <a:r>
              <a:rPr lang="en-US" sz="3200" dirty="0">
                <a:cs typeface="Calibri" panose="020F0502020204030204"/>
              </a:rPr>
              <a:t>Mr. S is a 48-year-old man with hypertension.  He stopped taking telmisartan last month and BP today is 174/100</a:t>
            </a:r>
          </a:p>
          <a:p>
            <a:endParaRPr lang="en-US" dirty="0">
              <a:cs typeface="Calibri" panose="020F0502020204030204"/>
            </a:endParaRPr>
          </a:p>
          <a:p>
            <a:endParaRPr lang="en-US" dirty="0">
              <a:cs typeface="Calibri" panose="020F0502020204030204"/>
            </a:endParaRPr>
          </a:p>
        </p:txBody>
      </p:sp>
      <p:sp>
        <p:nvSpPr>
          <p:cNvPr id="4" name="TextBox 3">
            <a:extLst>
              <a:ext uri="{FF2B5EF4-FFF2-40B4-BE49-F238E27FC236}">
                <a16:creationId xmlns:a16="http://schemas.microsoft.com/office/drawing/2014/main" id="{C7D306D3-A560-4310-92DF-58FA129C0302}"/>
              </a:ext>
            </a:extLst>
          </p:cNvPr>
          <p:cNvSpPr txBox="1"/>
          <p:nvPr/>
        </p:nvSpPr>
        <p:spPr>
          <a:xfrm>
            <a:off x="843845" y="3200399"/>
            <a:ext cx="10137421" cy="1686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90000"/>
              </a:lnSpc>
              <a:spcBef>
                <a:spcPts val="1000"/>
              </a:spcBef>
              <a:buFont typeface="Arial"/>
              <a:buChar char="•"/>
            </a:pPr>
            <a:r>
              <a:rPr lang="en-US" sz="2800" dirty="0">
                <a:ea typeface="+mn-lt"/>
                <a:cs typeface="+mn-lt"/>
              </a:rPr>
              <a:t>Mrs. C is a 62-year-old man with newly diagnosed multiple myeloma....Emergency Medicaid was granted for him to get treatment....</a:t>
            </a:r>
          </a:p>
          <a:p>
            <a:endParaRPr lang="en-US" sz="2800" dirty="0">
              <a:ea typeface="+mn-lt"/>
              <a:cs typeface="+mn-lt"/>
            </a:endParaRPr>
          </a:p>
        </p:txBody>
      </p:sp>
      <p:sp>
        <p:nvSpPr>
          <p:cNvPr id="5" name="TextBox 4">
            <a:extLst>
              <a:ext uri="{FF2B5EF4-FFF2-40B4-BE49-F238E27FC236}">
                <a16:creationId xmlns:a16="http://schemas.microsoft.com/office/drawing/2014/main" id="{D0D1EC1F-17E5-4A76-961B-CBD126274B7D}"/>
              </a:ext>
            </a:extLst>
          </p:cNvPr>
          <p:cNvSpPr txBox="1"/>
          <p:nvPr/>
        </p:nvSpPr>
        <p:spPr>
          <a:xfrm>
            <a:off x="1367720" y="4810829"/>
            <a:ext cx="9234310" cy="18553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71550" lvl="1" indent="-285750">
              <a:lnSpc>
                <a:spcPct val="90000"/>
              </a:lnSpc>
              <a:spcBef>
                <a:spcPts val="500"/>
              </a:spcBef>
              <a:buFont typeface="Arial,Sans-Serif"/>
              <a:buChar char="•"/>
            </a:pPr>
            <a:r>
              <a:rPr lang="en-US" sz="2400" dirty="0"/>
              <a:t>Prices for oral antineoplastic medications have been escalating (Shih, 2017)</a:t>
            </a:r>
            <a:endParaRPr lang="en-US" sz="2400">
              <a:ea typeface="+mn-lt"/>
              <a:cs typeface="+mn-lt"/>
            </a:endParaRPr>
          </a:p>
          <a:p>
            <a:pPr marL="971550" lvl="1" indent="-285750">
              <a:lnSpc>
                <a:spcPct val="90000"/>
              </a:lnSpc>
              <a:spcBef>
                <a:spcPts val="500"/>
              </a:spcBef>
              <a:buFont typeface="Arial,Sans-Serif"/>
              <a:buChar char="•"/>
            </a:pPr>
            <a:r>
              <a:rPr lang="en-US" sz="2400" dirty="0"/>
              <a:t>Insurance type and regional income are associated with MM survival (Chamoun, 2019)</a:t>
            </a:r>
            <a:endParaRPr lang="en-US" sz="2400">
              <a:ea typeface="+mn-lt"/>
              <a:cs typeface="+mn-lt"/>
            </a:endParaRPr>
          </a:p>
          <a:p>
            <a:pPr algn="l"/>
            <a:endParaRPr lang="en-US" sz="2400" dirty="0">
              <a:cs typeface="Calibri"/>
            </a:endParaRPr>
          </a:p>
        </p:txBody>
      </p:sp>
    </p:spTree>
    <p:extLst>
      <p:ext uri="{BB962C8B-B14F-4D97-AF65-F5344CB8AC3E}">
        <p14:creationId xmlns:p14="http://schemas.microsoft.com/office/powerpoint/2010/main" val="24961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999E-26A6-434B-8678-A144FFC9015F}"/>
              </a:ext>
            </a:extLst>
          </p:cNvPr>
          <p:cNvSpPr>
            <a:spLocks noGrp="1"/>
          </p:cNvSpPr>
          <p:nvPr>
            <p:ph type="title"/>
          </p:nvPr>
        </p:nvSpPr>
        <p:spPr/>
        <p:txBody>
          <a:bodyPr/>
          <a:lstStyle/>
          <a:p>
            <a:r>
              <a:rPr lang="en-US" b="1" dirty="0"/>
              <a:t>Small group work (10 minutes)</a:t>
            </a:r>
          </a:p>
        </p:txBody>
      </p:sp>
      <p:sp>
        <p:nvSpPr>
          <p:cNvPr id="3" name="Content Placeholder 2">
            <a:extLst>
              <a:ext uri="{FF2B5EF4-FFF2-40B4-BE49-F238E27FC236}">
                <a16:creationId xmlns:a16="http://schemas.microsoft.com/office/drawing/2014/main" id="{5F89F557-CC43-4CF2-B7B2-A9567D9E9601}"/>
              </a:ext>
            </a:extLst>
          </p:cNvPr>
          <p:cNvSpPr>
            <a:spLocks noGrp="1"/>
          </p:cNvSpPr>
          <p:nvPr>
            <p:ph idx="1"/>
          </p:nvPr>
        </p:nvSpPr>
        <p:spPr/>
        <p:txBody>
          <a:bodyPr vert="horz" lIns="91440" tIns="45720" rIns="91440" bIns="45720" rtlCol="0" anchor="t">
            <a:normAutofit/>
          </a:bodyPr>
          <a:lstStyle/>
          <a:p>
            <a:r>
              <a:rPr lang="en-US" sz="3200" dirty="0"/>
              <a:t>Review the case of a patient with asthma</a:t>
            </a:r>
            <a:endParaRPr lang="en-US" sz="3200" dirty="0">
              <a:cs typeface="Calibri"/>
            </a:endParaRPr>
          </a:p>
          <a:p>
            <a:r>
              <a:rPr lang="en-US" sz="3200" dirty="0"/>
              <a:t>Each group has a different task to SDH-enhance the case</a:t>
            </a:r>
            <a:endParaRPr lang="en-US" sz="3200" dirty="0">
              <a:cs typeface="Calibri"/>
            </a:endParaRPr>
          </a:p>
          <a:p>
            <a:pPr lvl="1"/>
            <a:r>
              <a:rPr lang="en-US" sz="3200" dirty="0">
                <a:cs typeface="Calibri"/>
              </a:rPr>
              <a:t>Add one follow-up or probing question</a:t>
            </a:r>
          </a:p>
          <a:p>
            <a:pPr lvl="1"/>
            <a:r>
              <a:rPr lang="en-US" sz="3200" dirty="0">
                <a:cs typeface="Calibri"/>
              </a:rPr>
              <a:t>Discuss possible answers to the probing question</a:t>
            </a:r>
          </a:p>
          <a:p>
            <a:r>
              <a:rPr lang="en-US" sz="3200" dirty="0"/>
              <a:t>Nominate a spokesperson</a:t>
            </a:r>
            <a:endParaRPr lang="en-US" sz="3200" dirty="0">
              <a:cs typeface="Calibri"/>
            </a:endParaRPr>
          </a:p>
          <a:p>
            <a:endParaRPr lang="en-US" dirty="0"/>
          </a:p>
          <a:p>
            <a:endParaRPr lang="en-US" dirty="0"/>
          </a:p>
        </p:txBody>
      </p:sp>
    </p:spTree>
    <p:extLst>
      <p:ext uri="{BB962C8B-B14F-4D97-AF65-F5344CB8AC3E}">
        <p14:creationId xmlns:p14="http://schemas.microsoft.com/office/powerpoint/2010/main" val="316424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CC82-C4EC-46B9-93B5-B7D3E0B28069}"/>
              </a:ext>
            </a:extLst>
          </p:cNvPr>
          <p:cNvSpPr>
            <a:spLocks noGrp="1"/>
          </p:cNvSpPr>
          <p:nvPr>
            <p:ph type="title"/>
          </p:nvPr>
        </p:nvSpPr>
        <p:spPr>
          <a:xfrm>
            <a:off x="334684" y="433545"/>
            <a:ext cx="11139854" cy="930447"/>
          </a:xfrm>
        </p:spPr>
        <p:txBody>
          <a:bodyPr vert="horz" lIns="91440" tIns="45720" rIns="91440" bIns="45720" rtlCol="0" anchor="b">
            <a:normAutofit/>
          </a:bodyPr>
          <a:lstStyle/>
          <a:p>
            <a:pPr algn="ctr"/>
            <a:r>
              <a:rPr lang="en-US" sz="4200" b="1" dirty="0"/>
              <a:t>Medical Education in Social Determinants of Health</a:t>
            </a:r>
            <a:endParaRPr lang="en-US" sz="4200" b="1" dirty="0">
              <a:cs typeface="Calibri Light"/>
            </a:endParaRPr>
          </a:p>
        </p:txBody>
      </p:sp>
      <p:pic>
        <p:nvPicPr>
          <p:cNvPr id="3" name="Picture 2" descr="A picture containing cup, table, next, food&#10;&#10;Description generated with very high confidence">
            <a:extLst>
              <a:ext uri="{FF2B5EF4-FFF2-40B4-BE49-F238E27FC236}">
                <a16:creationId xmlns:a16="http://schemas.microsoft.com/office/drawing/2014/main" id="{64B65EEB-C975-41BE-8F55-D84CE6D27A18}"/>
              </a:ext>
            </a:extLst>
          </p:cNvPr>
          <p:cNvPicPr>
            <a:picLocks noChangeAspect="1"/>
          </p:cNvPicPr>
          <p:nvPr/>
        </p:nvPicPr>
        <p:blipFill>
          <a:blip r:embed="rId2"/>
          <a:stretch>
            <a:fillRect/>
          </a:stretch>
        </p:blipFill>
        <p:spPr>
          <a:xfrm>
            <a:off x="331567" y="2614108"/>
            <a:ext cx="5747172" cy="3448303"/>
          </a:xfrm>
          <a:prstGeom prst="rect">
            <a:avLst/>
          </a:prstGeom>
        </p:spPr>
      </p:pic>
      <p:pic>
        <p:nvPicPr>
          <p:cNvPr id="4" name="Picture 3" descr="A picture containing indoor&#10;&#10;Description generated with very high confidence">
            <a:extLst>
              <a:ext uri="{FF2B5EF4-FFF2-40B4-BE49-F238E27FC236}">
                <a16:creationId xmlns:a16="http://schemas.microsoft.com/office/drawing/2014/main" id="{3C8E102D-52AE-4C75-A881-B43BBBB34B6C}"/>
              </a:ext>
            </a:extLst>
          </p:cNvPr>
          <p:cNvPicPr>
            <a:picLocks noChangeAspect="1"/>
          </p:cNvPicPr>
          <p:nvPr/>
        </p:nvPicPr>
        <p:blipFill>
          <a:blip r:embed="rId3"/>
          <a:stretch>
            <a:fillRect/>
          </a:stretch>
        </p:blipFill>
        <p:spPr>
          <a:xfrm>
            <a:off x="6128141" y="2614108"/>
            <a:ext cx="5772849" cy="3247227"/>
          </a:xfrm>
          <a:prstGeom prst="rect">
            <a:avLst/>
          </a:prstGeom>
        </p:spPr>
      </p:pic>
      <p:sp>
        <p:nvSpPr>
          <p:cNvPr id="5" name="TextBox 4">
            <a:extLst>
              <a:ext uri="{FF2B5EF4-FFF2-40B4-BE49-F238E27FC236}">
                <a16:creationId xmlns:a16="http://schemas.microsoft.com/office/drawing/2014/main" id="{ADDA3F55-7B83-407D-9563-66418F4AF414}"/>
              </a:ext>
            </a:extLst>
          </p:cNvPr>
          <p:cNvSpPr txBox="1"/>
          <p:nvPr/>
        </p:nvSpPr>
        <p:spPr>
          <a:xfrm>
            <a:off x="331567" y="6174889"/>
            <a:ext cx="5455904" cy="369332"/>
          </a:xfrm>
          <a:prstGeom prst="rect">
            <a:avLst/>
          </a:prstGeom>
          <a:noFill/>
        </p:spPr>
        <p:txBody>
          <a:bodyPr wrap="square" rtlCol="0">
            <a:spAutoFit/>
          </a:bodyPr>
          <a:lstStyle/>
          <a:p>
            <a:r>
              <a:rPr lang="en-US" b="1" dirty="0"/>
              <a:t>Drip feed</a:t>
            </a:r>
            <a:r>
              <a:rPr lang="en-US" dirty="0"/>
              <a:t>: didactics, service-learning, home visits…</a:t>
            </a:r>
          </a:p>
        </p:txBody>
      </p:sp>
      <p:sp>
        <p:nvSpPr>
          <p:cNvPr id="6" name="TextBox 5">
            <a:extLst>
              <a:ext uri="{FF2B5EF4-FFF2-40B4-BE49-F238E27FC236}">
                <a16:creationId xmlns:a16="http://schemas.microsoft.com/office/drawing/2014/main" id="{867CC505-5E00-45DB-B33C-24F85FCC6E73}"/>
              </a:ext>
            </a:extLst>
          </p:cNvPr>
          <p:cNvSpPr txBox="1"/>
          <p:nvPr/>
        </p:nvSpPr>
        <p:spPr>
          <a:xfrm>
            <a:off x="6648225" y="6062411"/>
            <a:ext cx="5037977" cy="646331"/>
          </a:xfrm>
          <a:prstGeom prst="rect">
            <a:avLst/>
          </a:prstGeom>
          <a:noFill/>
        </p:spPr>
        <p:txBody>
          <a:bodyPr wrap="square" rtlCol="0">
            <a:spAutoFit/>
          </a:bodyPr>
          <a:lstStyle/>
          <a:p>
            <a:r>
              <a:rPr lang="en-US" b="1" dirty="0"/>
              <a:t>Weaving and integrating</a:t>
            </a:r>
            <a:r>
              <a:rPr lang="en-US" dirty="0"/>
              <a:t>: basic sciences, health systems science, clinical clerkships…</a:t>
            </a:r>
          </a:p>
        </p:txBody>
      </p:sp>
    </p:spTree>
    <p:extLst>
      <p:ext uri="{BB962C8B-B14F-4D97-AF65-F5344CB8AC3E}">
        <p14:creationId xmlns:p14="http://schemas.microsoft.com/office/powerpoint/2010/main" val="168904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957DB9E-60AD-4CAA-A229-DD406FD87C66}"/>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Re-examining the dominant narratives</a:t>
            </a:r>
          </a:p>
        </p:txBody>
      </p:sp>
      <p:sp>
        <p:nvSpPr>
          <p:cNvPr id="5" name="Text Placeholder 4">
            <a:extLst>
              <a:ext uri="{FF2B5EF4-FFF2-40B4-BE49-F238E27FC236}">
                <a16:creationId xmlns:a16="http://schemas.microsoft.com/office/drawing/2014/main" id="{AFD170D9-4153-41D4-B106-B53F0AA159CF}"/>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r>
              <a:rPr lang="en-US" sz="2200" kern="1200">
                <a:solidFill>
                  <a:schemeClr val="tx1"/>
                </a:solidFill>
                <a:latin typeface="+mn-lt"/>
                <a:ea typeface="+mn-ea"/>
                <a:cs typeface="+mn-cs"/>
              </a:rPr>
              <a:t>Building narrative power for racial justice and health equity -</a:t>
            </a:r>
          </a:p>
          <a:p>
            <a:r>
              <a:rPr lang="en-US" sz="2200" kern="1200">
                <a:solidFill>
                  <a:schemeClr val="tx1"/>
                </a:solidFill>
                <a:latin typeface="+mn-lt"/>
                <a:ea typeface="+mn-ea"/>
                <a:cs typeface="+mn-cs"/>
              </a:rPr>
              <a:t>Open Society Foundations</a:t>
            </a: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65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C4BD-2FF7-47BF-ACA8-6BFC5769417A}"/>
              </a:ext>
            </a:extLst>
          </p:cNvPr>
          <p:cNvSpPr>
            <a:spLocks noGrp="1"/>
          </p:cNvSpPr>
          <p:nvPr>
            <p:ph type="title"/>
          </p:nvPr>
        </p:nvSpPr>
        <p:spPr/>
        <p:txBody>
          <a:bodyPr/>
          <a:lstStyle/>
          <a:p>
            <a:r>
              <a:rPr lang="en-US" dirty="0"/>
              <a:t>A guide for revising teaching cases: attention to race and culture</a:t>
            </a:r>
          </a:p>
        </p:txBody>
      </p:sp>
      <p:sp>
        <p:nvSpPr>
          <p:cNvPr id="3" name="Content Placeholder 2">
            <a:extLst>
              <a:ext uri="{FF2B5EF4-FFF2-40B4-BE49-F238E27FC236}">
                <a16:creationId xmlns:a16="http://schemas.microsoft.com/office/drawing/2014/main" id="{163B16F3-B4B7-4B76-A326-09AE90C17D0A}"/>
              </a:ext>
            </a:extLst>
          </p:cNvPr>
          <p:cNvSpPr>
            <a:spLocks noGrp="1"/>
          </p:cNvSpPr>
          <p:nvPr>
            <p:ph idx="1"/>
          </p:nvPr>
        </p:nvSpPr>
        <p:spPr/>
        <p:txBody>
          <a:bodyPr/>
          <a:lstStyle/>
          <a:p>
            <a:r>
              <a:rPr lang="en-US" dirty="0"/>
              <a:t>A practical, structured, and evidence-based guide for revision of existing teaching cases</a:t>
            </a:r>
          </a:p>
          <a:p>
            <a:r>
              <a:rPr lang="en-US" dirty="0"/>
              <a:t>To improve the delivery of critical content about race, culture, structural inequalities and health disparities through case-based teaching</a:t>
            </a:r>
          </a:p>
          <a:p>
            <a:r>
              <a:rPr lang="en-US" dirty="0"/>
              <a:t>6 themes describing common mistakes/pitfalls in the presentation of race and culture in Aquifer teaching cases</a:t>
            </a:r>
          </a:p>
          <a:p>
            <a:r>
              <a:rPr lang="en-US" dirty="0"/>
              <a:t>Examples: avoid portraying patients of color/minority status as having unhealthy behaviors and as being uninsured…</a:t>
            </a:r>
          </a:p>
        </p:txBody>
      </p:sp>
      <p:sp>
        <p:nvSpPr>
          <p:cNvPr id="4" name="TextBox 3">
            <a:extLst>
              <a:ext uri="{FF2B5EF4-FFF2-40B4-BE49-F238E27FC236}">
                <a16:creationId xmlns:a16="http://schemas.microsoft.com/office/drawing/2014/main" id="{0E4BBB32-BE61-433F-B013-AE6A8523455C}"/>
              </a:ext>
            </a:extLst>
          </p:cNvPr>
          <p:cNvSpPr txBox="1"/>
          <p:nvPr/>
        </p:nvSpPr>
        <p:spPr>
          <a:xfrm>
            <a:off x="838200" y="6368527"/>
            <a:ext cx="10177631" cy="369332"/>
          </a:xfrm>
          <a:prstGeom prst="rect">
            <a:avLst/>
          </a:prstGeom>
          <a:noFill/>
        </p:spPr>
        <p:txBody>
          <a:bodyPr wrap="square" rtlCol="0">
            <a:spAutoFit/>
          </a:bodyPr>
          <a:lstStyle/>
          <a:p>
            <a:r>
              <a:rPr lang="en-US" dirty="0">
                <a:hlinkClick r:id="rId3"/>
              </a:rPr>
              <a:t>Krishnan A, et al. </a:t>
            </a:r>
            <a:r>
              <a:rPr lang="en-US" dirty="0" err="1">
                <a:hlinkClick r:id="rId3"/>
              </a:rPr>
              <a:t>Acad</a:t>
            </a:r>
            <a:r>
              <a:rPr lang="en-US" dirty="0">
                <a:hlinkClick r:id="rId3"/>
              </a:rPr>
              <a:t> Med. 2019;94:550-555</a:t>
            </a:r>
            <a:endParaRPr lang="en-US" dirty="0"/>
          </a:p>
        </p:txBody>
      </p:sp>
    </p:spTree>
    <p:extLst>
      <p:ext uri="{BB962C8B-B14F-4D97-AF65-F5344CB8AC3E}">
        <p14:creationId xmlns:p14="http://schemas.microsoft.com/office/powerpoint/2010/main" val="114654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5F08-498B-4C62-8944-8149F4387346}"/>
              </a:ext>
            </a:extLst>
          </p:cNvPr>
          <p:cNvSpPr>
            <a:spLocks noGrp="1"/>
          </p:cNvSpPr>
          <p:nvPr>
            <p:ph type="title"/>
          </p:nvPr>
        </p:nvSpPr>
        <p:spPr/>
        <p:txBody>
          <a:bodyPr/>
          <a:lstStyle/>
          <a:p>
            <a:r>
              <a:rPr lang="en-US" b="1" dirty="0"/>
              <a:t>Methods</a:t>
            </a:r>
          </a:p>
        </p:txBody>
      </p:sp>
      <p:sp>
        <p:nvSpPr>
          <p:cNvPr id="3" name="Content Placeholder 2">
            <a:extLst>
              <a:ext uri="{FF2B5EF4-FFF2-40B4-BE49-F238E27FC236}">
                <a16:creationId xmlns:a16="http://schemas.microsoft.com/office/drawing/2014/main" id="{A5CEF684-9DB5-4820-A061-F25BED4A49E9}"/>
              </a:ext>
            </a:extLst>
          </p:cNvPr>
          <p:cNvSpPr>
            <a:spLocks noGrp="1"/>
          </p:cNvSpPr>
          <p:nvPr>
            <p:ph idx="1"/>
          </p:nvPr>
        </p:nvSpPr>
        <p:spPr/>
        <p:txBody>
          <a:bodyPr/>
          <a:lstStyle/>
          <a:p>
            <a:r>
              <a:rPr lang="en-US" dirty="0"/>
              <a:t>PBL cases from course directors in the Organ Systems Block at UPSOM</a:t>
            </a:r>
          </a:p>
          <a:p>
            <a:pPr lvl="1"/>
            <a:r>
              <a:rPr lang="en-US" dirty="0"/>
              <a:t>Infectious diseases, pulmonary, rheumatology, hematology, nephrology, neuroscience, reproduction, cardiology</a:t>
            </a:r>
          </a:p>
          <a:p>
            <a:r>
              <a:rPr lang="en-US" dirty="0"/>
              <a:t>Reviewed by 2 faculty with expertise in SDH and medical education</a:t>
            </a:r>
          </a:p>
          <a:p>
            <a:pPr lvl="1"/>
            <a:r>
              <a:rPr lang="en-US" dirty="0"/>
              <a:t>Sociodemographic identities</a:t>
            </a:r>
          </a:p>
          <a:p>
            <a:pPr lvl="1"/>
            <a:r>
              <a:rPr lang="en-US" b="1" dirty="0"/>
              <a:t>Scientific evidence linking conditions with psychosocial determinants</a:t>
            </a:r>
          </a:p>
          <a:p>
            <a:r>
              <a:rPr lang="en-US" dirty="0"/>
              <a:t>Facilitator’s guide questions and discussion</a:t>
            </a:r>
          </a:p>
          <a:p>
            <a:pPr lvl="1"/>
            <a:r>
              <a:rPr lang="en-US" dirty="0"/>
              <a:t>Include rationale and references</a:t>
            </a:r>
          </a:p>
          <a:p>
            <a:r>
              <a:rPr lang="en-US" dirty="0"/>
              <a:t>Embedded course evaluation</a:t>
            </a:r>
          </a:p>
        </p:txBody>
      </p:sp>
    </p:spTree>
    <p:extLst>
      <p:ext uri="{BB962C8B-B14F-4D97-AF65-F5344CB8AC3E}">
        <p14:creationId xmlns:p14="http://schemas.microsoft.com/office/powerpoint/2010/main" val="17564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3C010B-52D3-4CAC-94D9-3D915D80D1E9}"/>
              </a:ext>
            </a:extLst>
          </p:cNvPr>
          <p:cNvSpPr txBox="1"/>
          <p:nvPr/>
        </p:nvSpPr>
        <p:spPr>
          <a:xfrm>
            <a:off x="1054249" y="946672"/>
            <a:ext cx="10155219" cy="2677656"/>
          </a:xfrm>
          <a:prstGeom prst="rect">
            <a:avLst/>
          </a:prstGeom>
          <a:noFill/>
        </p:spPr>
        <p:txBody>
          <a:bodyPr wrap="square" rtlCol="0">
            <a:spAutoFit/>
          </a:bodyPr>
          <a:lstStyle/>
          <a:p>
            <a:r>
              <a:rPr lang="en-US" sz="2800" b="1" dirty="0"/>
              <a:t>Example: insert in the discussion of nicotine replacement therapy</a:t>
            </a:r>
          </a:p>
          <a:p>
            <a:endParaRPr lang="en-US" sz="2000" dirty="0"/>
          </a:p>
          <a:p>
            <a:r>
              <a:rPr lang="en-US" sz="2000" dirty="0"/>
              <a:t>Nicotine replacement therapy (NRT) reduces withdrawal symptoms and is available in a variety of forms – gum, patch, inhaler, and nasal spray.  The patch is the most convenient and most popular.  Bupropion is an atypical antidepressant that reduces the urge to smoke by unknown mechanisms.  Varenicline (Chantix ®) is a partial agonist for nicotinic acetylcholine receptors in the brain.  Studies have shown that varenicline is the most effective pharmacologic therapy for smoking cessation. </a:t>
            </a:r>
            <a:endParaRPr lang="en-US" sz="2000" dirty="0">
              <a:solidFill>
                <a:srgbClr val="FF0000"/>
              </a:solidFill>
            </a:endParaRPr>
          </a:p>
        </p:txBody>
      </p:sp>
      <p:sp>
        <p:nvSpPr>
          <p:cNvPr id="5" name="Speech Bubble: Rectangle 4">
            <a:extLst>
              <a:ext uri="{FF2B5EF4-FFF2-40B4-BE49-F238E27FC236}">
                <a16:creationId xmlns:a16="http://schemas.microsoft.com/office/drawing/2014/main" id="{BED84659-B0AC-4E76-8E59-BA0563F15D71}"/>
              </a:ext>
            </a:extLst>
          </p:cNvPr>
          <p:cNvSpPr/>
          <p:nvPr/>
        </p:nvSpPr>
        <p:spPr>
          <a:xfrm>
            <a:off x="204393" y="3697941"/>
            <a:ext cx="656217" cy="645459"/>
          </a:xfrm>
          <a:prstGeom prst="wedgeRectCallout">
            <a:avLst>
              <a:gd name="adj1" fmla="val 98839"/>
              <a:gd name="adj2" fmla="val 102501"/>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ADD</a:t>
            </a:r>
          </a:p>
        </p:txBody>
      </p:sp>
      <p:sp>
        <p:nvSpPr>
          <p:cNvPr id="6" name="TextBox 5">
            <a:extLst>
              <a:ext uri="{FF2B5EF4-FFF2-40B4-BE49-F238E27FC236}">
                <a16:creationId xmlns:a16="http://schemas.microsoft.com/office/drawing/2014/main" id="{38CB3DD9-785C-4735-B8B3-E1A302AF6739}"/>
              </a:ext>
            </a:extLst>
          </p:cNvPr>
          <p:cNvSpPr txBox="1"/>
          <p:nvPr/>
        </p:nvSpPr>
        <p:spPr>
          <a:xfrm>
            <a:off x="1183341" y="4020670"/>
            <a:ext cx="10434918" cy="2554545"/>
          </a:xfrm>
          <a:prstGeom prst="rect">
            <a:avLst/>
          </a:prstGeom>
          <a:noFill/>
        </p:spPr>
        <p:txBody>
          <a:bodyPr wrap="square" rtlCol="0">
            <a:spAutoFit/>
          </a:bodyPr>
          <a:lstStyle/>
          <a:p>
            <a:r>
              <a:rPr lang="en-US" sz="2000" b="1" dirty="0">
                <a:solidFill>
                  <a:srgbClr val="FF0000"/>
                </a:solidFill>
              </a:rPr>
              <a:t>Smoking explains about 1/3 of the difference in life expectancy between lower and higher socioeconomic status (SES) groups (</a:t>
            </a:r>
            <a:r>
              <a:rPr lang="en-US" sz="2000" b="1" u="sng" dirty="0" err="1">
                <a:solidFill>
                  <a:srgbClr val="FF0000"/>
                </a:solidFill>
                <a:hlinkClick r:id="rId2">
                  <a:extLst>
                    <a:ext uri="{A12FA001-AC4F-418D-AE19-62706E023703}">
                      <ahyp:hlinkClr xmlns:ahyp="http://schemas.microsoft.com/office/drawing/2018/hyperlinkcolor" val="tx"/>
                    </a:ext>
                  </a:extLst>
                </a:hlinkClick>
              </a:rPr>
              <a:t>Gregoraci</a:t>
            </a:r>
            <a:r>
              <a:rPr lang="en-US" sz="2000" b="1" u="sng" dirty="0">
                <a:solidFill>
                  <a:srgbClr val="FF0000"/>
                </a:solidFill>
                <a:hlinkClick r:id="rId2">
                  <a:extLst>
                    <a:ext uri="{A12FA001-AC4F-418D-AE19-62706E023703}">
                      <ahyp:hlinkClr xmlns:ahyp="http://schemas.microsoft.com/office/drawing/2018/hyperlinkcolor" val="tx"/>
                    </a:ext>
                  </a:extLst>
                </a:hlinkClick>
              </a:rPr>
              <a:t>, 2017</a:t>
            </a:r>
            <a:r>
              <a:rPr lang="en-US" sz="2000" b="1" dirty="0">
                <a:solidFill>
                  <a:srgbClr val="FF0000"/>
                </a:solidFill>
              </a:rPr>
              <a:t>).  In the US, people living below the poverty level and people having lower levels of educational attainment have higher rates of cigarette smoking than the general population (</a:t>
            </a:r>
            <a:r>
              <a:rPr lang="en-US" sz="2000" b="1" u="sng" dirty="0">
                <a:solidFill>
                  <a:srgbClr val="FF0000"/>
                </a:solidFill>
                <a:hlinkClick r:id="rId3">
                  <a:extLst>
                    <a:ext uri="{A12FA001-AC4F-418D-AE19-62706E023703}">
                      <ahyp:hlinkClr xmlns:ahyp="http://schemas.microsoft.com/office/drawing/2018/hyperlinkcolor" val="tx"/>
                    </a:ext>
                  </a:extLst>
                </a:hlinkClick>
              </a:rPr>
              <a:t>CDC, 2014 Surgeon General’s Report</a:t>
            </a:r>
            <a:r>
              <a:rPr lang="en-US" sz="2000" b="1" dirty="0">
                <a:solidFill>
                  <a:srgbClr val="FF0000"/>
                </a:solidFill>
              </a:rPr>
              <a:t>).  Smoking cessation interventions such as behavioral modification and pharmacotherapy tend to differentially benefit individuals from higher SES groups.  For lower SES smokers, it may be necessary to address their disadvantaged living conditions such as financial stress, unemployment, income insecurity, living in high-pollution neighborhoods.</a:t>
            </a:r>
            <a:endParaRPr lang="en-US" sz="2000" dirty="0"/>
          </a:p>
        </p:txBody>
      </p:sp>
    </p:spTree>
    <p:extLst>
      <p:ext uri="{BB962C8B-B14F-4D97-AF65-F5344CB8AC3E}">
        <p14:creationId xmlns:p14="http://schemas.microsoft.com/office/powerpoint/2010/main" val="7092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CB66-4030-4FA2-BF2A-2473D4B86C0D}"/>
              </a:ext>
            </a:extLst>
          </p:cNvPr>
          <p:cNvSpPr>
            <a:spLocks noGrp="1"/>
          </p:cNvSpPr>
          <p:nvPr>
            <p:ph type="title"/>
          </p:nvPr>
        </p:nvSpPr>
        <p:spPr>
          <a:xfrm>
            <a:off x="838200" y="62174"/>
            <a:ext cx="10515600" cy="1078138"/>
          </a:xfrm>
        </p:spPr>
        <p:txBody>
          <a:bodyPr/>
          <a:lstStyle/>
          <a:p>
            <a:r>
              <a:rPr lang="en-US" b="1" dirty="0"/>
              <a:t>How to enhance existing PBL cases</a:t>
            </a:r>
          </a:p>
        </p:txBody>
      </p:sp>
      <p:sp>
        <p:nvSpPr>
          <p:cNvPr id="3" name="Content Placeholder 2">
            <a:extLst>
              <a:ext uri="{FF2B5EF4-FFF2-40B4-BE49-F238E27FC236}">
                <a16:creationId xmlns:a16="http://schemas.microsoft.com/office/drawing/2014/main" id="{2ED089EF-1EB0-46E7-954F-AED7223563BE}"/>
              </a:ext>
            </a:extLst>
          </p:cNvPr>
          <p:cNvSpPr>
            <a:spLocks noGrp="1"/>
          </p:cNvSpPr>
          <p:nvPr>
            <p:ph idx="1"/>
          </p:nvPr>
        </p:nvSpPr>
        <p:spPr>
          <a:xfrm>
            <a:off x="838200" y="1147848"/>
            <a:ext cx="10515600" cy="5435832"/>
          </a:xfrm>
        </p:spPr>
        <p:txBody>
          <a:bodyPr vert="horz" lIns="91440" tIns="45720" rIns="91440" bIns="45720" rtlCol="0" anchor="t">
            <a:normAutofit fontScale="92500"/>
          </a:bodyPr>
          <a:lstStyle/>
          <a:p>
            <a:pPr marL="514350" indent="-514350">
              <a:buFont typeface="+mj-lt"/>
              <a:buAutoNum type="arabicPeriod"/>
            </a:pPr>
            <a:r>
              <a:rPr lang="en-US" dirty="0"/>
              <a:t>Explore group differences, racial disparities </a:t>
            </a:r>
          </a:p>
          <a:p>
            <a:pPr marL="514350" indent="-514350">
              <a:buAutoNum type="arabicPeriod"/>
            </a:pPr>
            <a:r>
              <a:rPr lang="en-US" dirty="0"/>
              <a:t>Discussion of treatment nonadherence as s/s of psychosocial influences</a:t>
            </a:r>
          </a:p>
          <a:p>
            <a:pPr marL="514350" indent="-514350">
              <a:buFont typeface="+mj-lt"/>
              <a:buAutoNum type="arabicPeriod"/>
            </a:pPr>
            <a:r>
              <a:rPr lang="en-US" dirty="0"/>
              <a:t>Encourage social needs screening and related healthcare interventions</a:t>
            </a:r>
          </a:p>
          <a:p>
            <a:pPr marL="514350" indent="-514350">
              <a:buFont typeface="+mj-lt"/>
              <a:buAutoNum type="arabicPeriod"/>
            </a:pPr>
            <a:r>
              <a:rPr lang="en-US" dirty="0"/>
              <a:t>Explore cultural beliefs; modify and adapt for patients with limited English proficiency</a:t>
            </a:r>
          </a:p>
          <a:p>
            <a:pPr marL="514350" indent="-514350">
              <a:buFont typeface="+mj-lt"/>
              <a:buAutoNum type="arabicPeriod"/>
            </a:pPr>
            <a:r>
              <a:rPr lang="en-US" dirty="0"/>
              <a:t>Include impacts of housing and environmental factors including occupational exposure </a:t>
            </a:r>
          </a:p>
          <a:p>
            <a:pPr marL="514350" indent="-514350">
              <a:buFont typeface="+mj-lt"/>
              <a:buAutoNum type="arabicPeriod"/>
            </a:pPr>
            <a:r>
              <a:rPr lang="en-US" dirty="0"/>
              <a:t>Highlight interaction between social disadvantage and stress</a:t>
            </a:r>
          </a:p>
          <a:p>
            <a:pPr marL="514350" indent="-514350">
              <a:buFont typeface="+mj-lt"/>
              <a:buAutoNum type="arabicPeriod"/>
            </a:pPr>
            <a:r>
              <a:rPr lang="en-US" dirty="0"/>
              <a:t>Explore how behaviors are shaped by social forces or contextual factors</a:t>
            </a:r>
          </a:p>
          <a:p>
            <a:pPr marL="514350" indent="-514350">
              <a:buFont typeface="+mj-lt"/>
              <a:buAutoNum type="arabicPeriod"/>
            </a:pPr>
            <a:r>
              <a:rPr lang="en-US" dirty="0"/>
              <a:t>Healthcare access: uninsured, underinsured and healthcare navigation/coordination of care</a:t>
            </a:r>
          </a:p>
        </p:txBody>
      </p:sp>
    </p:spTree>
    <p:extLst>
      <p:ext uri="{BB962C8B-B14F-4D97-AF65-F5344CB8AC3E}">
        <p14:creationId xmlns:p14="http://schemas.microsoft.com/office/powerpoint/2010/main" val="393892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F802-8D49-419B-BDD0-C919AAE21792}"/>
              </a:ext>
            </a:extLst>
          </p:cNvPr>
          <p:cNvSpPr>
            <a:spLocks noGrp="1"/>
          </p:cNvSpPr>
          <p:nvPr>
            <p:ph type="title"/>
          </p:nvPr>
        </p:nvSpPr>
        <p:spPr>
          <a:xfrm>
            <a:off x="838200" y="365125"/>
            <a:ext cx="10515600" cy="785943"/>
          </a:xfrm>
        </p:spPr>
        <p:txBody>
          <a:bodyPr/>
          <a:lstStyle/>
          <a:p>
            <a:r>
              <a:rPr lang="en-US" b="1" dirty="0"/>
              <a:t>Highlight racial disparities</a:t>
            </a:r>
          </a:p>
        </p:txBody>
      </p:sp>
      <p:sp>
        <p:nvSpPr>
          <p:cNvPr id="4" name="Content Placeholder 3">
            <a:extLst>
              <a:ext uri="{FF2B5EF4-FFF2-40B4-BE49-F238E27FC236}">
                <a16:creationId xmlns:a16="http://schemas.microsoft.com/office/drawing/2014/main" id="{46FCC841-D187-4753-B4D0-F5D520DE2C73}"/>
              </a:ext>
            </a:extLst>
          </p:cNvPr>
          <p:cNvSpPr>
            <a:spLocks noGrp="1"/>
          </p:cNvSpPr>
          <p:nvPr>
            <p:ph sz="half" idx="1"/>
          </p:nvPr>
        </p:nvSpPr>
        <p:spPr>
          <a:xfrm>
            <a:off x="419100" y="1344706"/>
            <a:ext cx="5497606" cy="2800257"/>
          </a:xfrm>
        </p:spPr>
        <p:txBody>
          <a:bodyPr vert="horz" lIns="91440" tIns="45720" rIns="91440" bIns="45720" rtlCol="0" anchor="t">
            <a:normAutofit lnSpcReduction="10000"/>
          </a:bodyPr>
          <a:lstStyle/>
          <a:p>
            <a:r>
              <a:rPr lang="en-US" sz="1800" dirty="0"/>
              <a:t>A 20-year-old woman presents with 4 months of pain and stiffness in the MCPs and wrists.  Symptoms are worse in the morning lasting for 1 hour and improve with movement...On exam, wrists are swollen and tender...ESR 48; RF is positive at 105, anti-CCCP is &gt;250.  X-rays show periarticular osteopenia but no erosions.  </a:t>
            </a:r>
          </a:p>
          <a:p>
            <a:r>
              <a:rPr lang="en-US" sz="1800" dirty="0">
                <a:cs typeface="Calibri"/>
              </a:rPr>
              <a:t>What is the significance of lab testing in dx of RA?</a:t>
            </a:r>
          </a:p>
          <a:p>
            <a:r>
              <a:rPr lang="en-US" sz="1800" dirty="0">
                <a:cs typeface="Calibri"/>
              </a:rPr>
              <a:t>What are the typical features seen in this </a:t>
            </a:r>
            <a:r>
              <a:rPr lang="en-US" sz="1800" dirty="0" err="1">
                <a:cs typeface="Calibri"/>
              </a:rPr>
              <a:t>pt</a:t>
            </a:r>
            <a:r>
              <a:rPr lang="en-US" sz="1800" dirty="0">
                <a:cs typeface="Calibri"/>
              </a:rPr>
              <a:t> that are helpful in making the dx of RA?</a:t>
            </a:r>
          </a:p>
        </p:txBody>
      </p:sp>
      <p:sp>
        <p:nvSpPr>
          <p:cNvPr id="5" name="Content Placeholder 4">
            <a:extLst>
              <a:ext uri="{FF2B5EF4-FFF2-40B4-BE49-F238E27FC236}">
                <a16:creationId xmlns:a16="http://schemas.microsoft.com/office/drawing/2014/main" id="{D8804C98-69F7-4D53-9299-10806D45802F}"/>
              </a:ext>
            </a:extLst>
          </p:cNvPr>
          <p:cNvSpPr>
            <a:spLocks noGrp="1"/>
          </p:cNvSpPr>
          <p:nvPr>
            <p:ph sz="half" idx="2"/>
          </p:nvPr>
        </p:nvSpPr>
        <p:spPr>
          <a:xfrm>
            <a:off x="6172200" y="1344706"/>
            <a:ext cx="5078506" cy="1336734"/>
          </a:xfrm>
        </p:spPr>
        <p:txBody>
          <a:bodyPr>
            <a:normAutofit lnSpcReduction="10000"/>
          </a:bodyPr>
          <a:lstStyle/>
          <a:p>
            <a:r>
              <a:rPr lang="en-US" dirty="0"/>
              <a:t>A 30-year-old patient with HTN and ESRD/HD is being evaluated for renal transplant…  </a:t>
            </a:r>
          </a:p>
        </p:txBody>
      </p:sp>
      <p:sp>
        <p:nvSpPr>
          <p:cNvPr id="6" name="Speech Bubble: Rectangle with Corners Rounded 5">
            <a:extLst>
              <a:ext uri="{FF2B5EF4-FFF2-40B4-BE49-F238E27FC236}">
                <a16:creationId xmlns:a16="http://schemas.microsoft.com/office/drawing/2014/main" id="{6161B8EB-32AF-49F1-AEE6-EAD233AE7BEE}"/>
              </a:ext>
            </a:extLst>
          </p:cNvPr>
          <p:cNvSpPr/>
          <p:nvPr/>
        </p:nvSpPr>
        <p:spPr>
          <a:xfrm>
            <a:off x="782021" y="4335481"/>
            <a:ext cx="4770867" cy="2280173"/>
          </a:xfrm>
          <a:prstGeom prst="wedgeRoundRectCallout">
            <a:avLst>
              <a:gd name="adj1" fmla="val -27018"/>
              <a:gd name="adj2" fmla="val -635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a:t>Add to discussion questions</a:t>
            </a:r>
            <a:r>
              <a:rPr lang="en-US" dirty="0"/>
              <a:t>: Health outcomes for persons with RA have improved significantly with the introduction of biologic therapies...why do you think worse outcomes are still being observed among certain groups, such as African Americans and Hispanics relative to their White counterparts?</a:t>
            </a:r>
          </a:p>
          <a:p>
            <a:endParaRPr lang="en-US" dirty="0">
              <a:cs typeface="Calibri"/>
            </a:endParaRPr>
          </a:p>
        </p:txBody>
      </p:sp>
      <p:sp>
        <p:nvSpPr>
          <p:cNvPr id="7" name="Speech Bubble: Rectangle with Corners Rounded 6">
            <a:extLst>
              <a:ext uri="{FF2B5EF4-FFF2-40B4-BE49-F238E27FC236}">
                <a16:creationId xmlns:a16="http://schemas.microsoft.com/office/drawing/2014/main" id="{7626125A-3792-4827-B8F0-4D241FDC902B}"/>
              </a:ext>
            </a:extLst>
          </p:cNvPr>
          <p:cNvSpPr/>
          <p:nvPr/>
        </p:nvSpPr>
        <p:spPr>
          <a:xfrm>
            <a:off x="6651814" y="3184264"/>
            <a:ext cx="4701986" cy="3186337"/>
          </a:xfrm>
          <a:prstGeom prst="wedgeRoundRectCallout">
            <a:avLst>
              <a:gd name="adj1" fmla="val -18717"/>
              <a:gd name="adj2" fmla="val -652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So many potential discussion questions…</a:t>
            </a:r>
          </a:p>
          <a:p>
            <a:pPr marL="285750" indent="-285750">
              <a:buFontTx/>
              <a:buChar char="-"/>
            </a:pPr>
            <a:r>
              <a:rPr lang="en-US" sz="2000" dirty="0"/>
              <a:t>Delay in referral</a:t>
            </a:r>
          </a:p>
          <a:p>
            <a:pPr marL="285750" indent="-285750">
              <a:buFontTx/>
              <a:buChar char="-"/>
            </a:pPr>
            <a:r>
              <a:rPr lang="en-US" sz="2000" dirty="0"/>
              <a:t>Fewer AA living donors</a:t>
            </a:r>
          </a:p>
          <a:p>
            <a:pPr marL="285750" indent="-285750">
              <a:buFontTx/>
              <a:buChar char="-"/>
            </a:pPr>
            <a:r>
              <a:rPr lang="en-US" sz="2000" dirty="0"/>
              <a:t>Mistrust about equity in the organ-allocation process</a:t>
            </a:r>
          </a:p>
          <a:p>
            <a:pPr marL="285750" indent="-285750">
              <a:buFontTx/>
              <a:buChar char="-"/>
            </a:pPr>
            <a:r>
              <a:rPr lang="en-US" sz="2000" dirty="0"/>
              <a:t>Misconceptions about risks, etc.</a:t>
            </a:r>
          </a:p>
        </p:txBody>
      </p:sp>
    </p:spTree>
    <p:extLst>
      <p:ext uri="{BB962C8B-B14F-4D97-AF65-F5344CB8AC3E}">
        <p14:creationId xmlns:p14="http://schemas.microsoft.com/office/powerpoint/2010/main" val="96082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D7AA-A90D-4F86-AA8B-765F5C95703F}"/>
              </a:ext>
            </a:extLst>
          </p:cNvPr>
          <p:cNvSpPr>
            <a:spLocks noGrp="1"/>
          </p:cNvSpPr>
          <p:nvPr>
            <p:ph type="title"/>
          </p:nvPr>
        </p:nvSpPr>
        <p:spPr/>
        <p:txBody>
          <a:bodyPr/>
          <a:lstStyle/>
          <a:p>
            <a:r>
              <a:rPr lang="en-US" b="1" dirty="0">
                <a:cs typeface="Calibri Light"/>
              </a:rPr>
              <a:t>Nonadherence – root causes</a:t>
            </a:r>
            <a:endParaRPr lang="en-US" b="1" dirty="0"/>
          </a:p>
        </p:txBody>
      </p:sp>
      <p:sp>
        <p:nvSpPr>
          <p:cNvPr id="6" name="Picture Placeholder 5">
            <a:extLst>
              <a:ext uri="{FF2B5EF4-FFF2-40B4-BE49-F238E27FC236}">
                <a16:creationId xmlns:a16="http://schemas.microsoft.com/office/drawing/2014/main" id="{828E3FA0-11CD-4244-9ECB-71998D67D081}"/>
              </a:ext>
            </a:extLst>
          </p:cNvPr>
          <p:cNvSpPr>
            <a:spLocks noGrp="1"/>
          </p:cNvSpPr>
          <p:nvPr>
            <p:ph sz="half" idx="1"/>
          </p:nvPr>
        </p:nvSpPr>
        <p:spPr>
          <a:xfrm>
            <a:off x="6769100" y="2092325"/>
            <a:ext cx="5181600" cy="4351338"/>
          </a:xfrm>
        </p:spPr>
        <p:txBody>
          <a:bodyPr vert="horz" lIns="91440" tIns="45720" rIns="91440" bIns="45720" rtlCol="0" anchor="t">
            <a:normAutofit/>
          </a:bodyPr>
          <a:lstStyle/>
          <a:p>
            <a:r>
              <a:rPr lang="en-US" dirty="0">
                <a:cs typeface="Calibri"/>
              </a:rPr>
              <a:t>What else?</a:t>
            </a:r>
          </a:p>
        </p:txBody>
      </p:sp>
      <p:sp>
        <p:nvSpPr>
          <p:cNvPr id="3" name="Content Placeholder 2">
            <a:extLst>
              <a:ext uri="{FF2B5EF4-FFF2-40B4-BE49-F238E27FC236}">
                <a16:creationId xmlns:a16="http://schemas.microsoft.com/office/drawing/2014/main" id="{E7980319-EDB5-4493-86FE-B202DC9DD073}"/>
              </a:ext>
            </a:extLst>
          </p:cNvPr>
          <p:cNvSpPr>
            <a:spLocks noGrp="1"/>
          </p:cNvSpPr>
          <p:nvPr>
            <p:ph sz="half" idx="2"/>
          </p:nvPr>
        </p:nvSpPr>
        <p:spPr>
          <a:xfrm>
            <a:off x="596900" y="2092325"/>
            <a:ext cx="5181600" cy="4351338"/>
          </a:xfrm>
        </p:spPr>
        <p:txBody>
          <a:bodyPr vert="horz" lIns="91440" tIns="45720" rIns="91440" bIns="45720" rtlCol="0" anchor="t">
            <a:normAutofit/>
          </a:bodyPr>
          <a:lstStyle/>
          <a:p>
            <a:r>
              <a:rPr lang="en-US" dirty="0">
                <a:cs typeface="Calibri"/>
              </a:rPr>
              <a:t>A 38-year-old man returns to discuss recent test results (CD4 150 HIV RNA of 75,000 copies/ml).  He is currently taking Bactrim, tenofovir-emtricitabine and darunavir-ritonavir daily.  </a:t>
            </a:r>
          </a:p>
          <a:p>
            <a:r>
              <a:rPr lang="en-US" dirty="0">
                <a:ea typeface="+mn-lt"/>
                <a:cs typeface="+mn-lt"/>
              </a:rPr>
              <a:t>What strategies have been shown to improve adherence?</a:t>
            </a:r>
          </a:p>
          <a:p>
            <a:endParaRPr lang="en-US" dirty="0">
              <a:cs typeface="Calibri"/>
            </a:endParaRPr>
          </a:p>
        </p:txBody>
      </p:sp>
      <p:sp>
        <p:nvSpPr>
          <p:cNvPr id="4" name="Speech Bubble: Rectangle with Corners Rounded 3">
            <a:extLst>
              <a:ext uri="{FF2B5EF4-FFF2-40B4-BE49-F238E27FC236}">
                <a16:creationId xmlns:a16="http://schemas.microsoft.com/office/drawing/2014/main" id="{BD613F89-2EF3-4024-8C62-F9DFD7733CF5}"/>
              </a:ext>
            </a:extLst>
          </p:cNvPr>
          <p:cNvSpPr/>
          <p:nvPr/>
        </p:nvSpPr>
        <p:spPr>
          <a:xfrm>
            <a:off x="7659445" y="3281081"/>
            <a:ext cx="3935655" cy="2682259"/>
          </a:xfrm>
          <a:prstGeom prst="wedgeRoundRectCallout">
            <a:avLst>
              <a:gd name="adj1" fmla="val -50457"/>
              <a:gd name="adj2" fmla="val -727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Calibri"/>
              </a:rPr>
              <a:t>Besides cost, transportation and health literacy, what other social barriers should be considered in addressing medication adherence?</a:t>
            </a:r>
          </a:p>
          <a:p>
            <a:pPr algn="ctr"/>
            <a:endParaRPr lang="en-US" dirty="0"/>
          </a:p>
        </p:txBody>
      </p:sp>
    </p:spTree>
    <p:extLst>
      <p:ext uri="{BB962C8B-B14F-4D97-AF65-F5344CB8AC3E}">
        <p14:creationId xmlns:p14="http://schemas.microsoft.com/office/powerpoint/2010/main" val="301880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BC4A1CB146844AACAF3E1068A9505C" ma:contentTypeVersion="15" ma:contentTypeDescription="Create a new document." ma:contentTypeScope="" ma:versionID="a3dd942b5c5e56ede26276002c33d9e9">
  <xsd:schema xmlns:xsd="http://www.w3.org/2001/XMLSchema" xmlns:xs="http://www.w3.org/2001/XMLSchema" xmlns:p="http://schemas.microsoft.com/office/2006/metadata/properties" xmlns:ns1="http://schemas.microsoft.com/sharepoint/v3" xmlns:ns3="90d4c07e-13f3-4a8b-9579-835c989486e1" xmlns:ns4="a0840277-d59a-440f-8d5f-56cd58934ce4" targetNamespace="http://schemas.microsoft.com/office/2006/metadata/properties" ma:root="true" ma:fieldsID="acc174f76404dcd8d13ba8f4f16c86b5" ns1:_="" ns3:_="" ns4:_="">
    <xsd:import namespace="http://schemas.microsoft.com/sharepoint/v3"/>
    <xsd:import namespace="90d4c07e-13f3-4a8b-9579-835c989486e1"/>
    <xsd:import namespace="a0840277-d59a-440f-8d5f-56cd58934c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d4c07e-13f3-4a8b-9579-835c989486e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840277-d59a-440f-8d5f-56cd58934c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4EF908-E936-47CE-8281-F39A5A864398}">
  <ds:schemaRefs>
    <ds:schemaRef ds:uri="http://schemas.microsoft.com/sharepoint/v3/contenttype/forms"/>
  </ds:schemaRefs>
</ds:datastoreItem>
</file>

<file path=customXml/itemProps2.xml><?xml version="1.0" encoding="utf-8"?>
<ds:datastoreItem xmlns:ds="http://schemas.openxmlformats.org/officeDocument/2006/customXml" ds:itemID="{0A2C36E2-1577-45CB-8484-54C51F2285AE}">
  <ds:schemaRefs>
    <ds:schemaRef ds:uri="http://schemas.microsoft.com/office/2006/metadata/properties"/>
    <ds:schemaRef ds:uri="http://schemas.microsoft.com/sharepoint/v3"/>
    <ds:schemaRef ds:uri="http://purl.org/dc/terms/"/>
    <ds:schemaRef ds:uri="90d4c07e-13f3-4a8b-9579-835c98948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a0840277-d59a-440f-8d5f-56cd58934ce4"/>
    <ds:schemaRef ds:uri="http://www.w3.org/XML/1998/namespace"/>
    <ds:schemaRef ds:uri="http://purl.org/dc/dcmitype/"/>
  </ds:schemaRefs>
</ds:datastoreItem>
</file>

<file path=customXml/itemProps3.xml><?xml version="1.0" encoding="utf-8"?>
<ds:datastoreItem xmlns:ds="http://schemas.openxmlformats.org/officeDocument/2006/customXml" ds:itemID="{95AD017C-9152-440F-AF0D-EC0C2FB5F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d4c07e-13f3-4a8b-9579-835c989486e1"/>
    <ds:schemaRef ds:uri="a0840277-d59a-440f-8d5f-56cd58934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1543</Words>
  <Application>Microsoft Office PowerPoint</Application>
  <PresentationFormat>Widescreen</PresentationFormat>
  <Paragraphs>124</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Arial,Sans-Serif</vt:lpstr>
      <vt:lpstr>Calibri</vt:lpstr>
      <vt:lpstr>Calibri Light</vt:lpstr>
      <vt:lpstr>Office Theme</vt:lpstr>
      <vt:lpstr>Incorporating SDH into  Problem-Based Learning</vt:lpstr>
      <vt:lpstr>Medical Education in Social Determinants of Health</vt:lpstr>
      <vt:lpstr>Re-examining the dominant narratives</vt:lpstr>
      <vt:lpstr>A guide for revising teaching cases: attention to race and culture</vt:lpstr>
      <vt:lpstr>Methods</vt:lpstr>
      <vt:lpstr>PowerPoint Presentation</vt:lpstr>
      <vt:lpstr>How to enhance existing PBL cases</vt:lpstr>
      <vt:lpstr>Highlight racial disparities</vt:lpstr>
      <vt:lpstr>Nonadherence – root causes</vt:lpstr>
      <vt:lpstr>Screen and address social needs</vt:lpstr>
      <vt:lpstr>Screen and address social needs</vt:lpstr>
      <vt:lpstr>Patients from diverse ethnic/cultural backgrounds</vt:lpstr>
      <vt:lpstr>Housing and neighborhood</vt:lpstr>
      <vt:lpstr>Stress and biology of disadvantage</vt:lpstr>
      <vt:lpstr>Health behaviors and social determinants</vt:lpstr>
      <vt:lpstr>Healthcare access, navigation and cost</vt:lpstr>
      <vt:lpstr>Small group work (10 minutes)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SDH into  Problem-Based Learning</dc:title>
  <dc:creator>Bui, Thuy</dc:creator>
  <cp:lastModifiedBy>thuy bui</cp:lastModifiedBy>
  <cp:revision>2</cp:revision>
  <dcterms:created xsi:type="dcterms:W3CDTF">2019-09-06T17:30:59Z</dcterms:created>
  <dcterms:modified xsi:type="dcterms:W3CDTF">2019-09-16T01:42:13Z</dcterms:modified>
</cp:coreProperties>
</file>